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5.xml" ContentType="application/vnd.openxmlformats-officedocument.drawingml.chart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notesSlides/notesSlide14.xml" ContentType="application/vnd.openxmlformats-officedocument.presentationml.notesSlide+xml"/>
  <Override PartName="/ppt/charts/chart8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9.xml" ContentType="application/vnd.openxmlformats-officedocument.drawingml.chart+xml"/>
  <Override PartName="/ppt/notesSlides/notesSlide17.xml" ContentType="application/vnd.openxmlformats-officedocument.presentationml.notesSlide+xml"/>
  <Override PartName="/ppt/charts/chart10.xml" ContentType="application/vnd.openxmlformats-officedocument.drawingml.chart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1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12.xml" ContentType="application/vnd.openxmlformats-officedocument.drawingml.chart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10"/>
  </p:normalViewPr>
  <p:slideViewPr>
    <p:cSldViewPr snapToGrid="0" snapToObjects="1">
      <p:cViewPr varScale="1">
        <p:scale>
          <a:sx n="96" d="100"/>
          <a:sy n="96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Investment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A5C3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D52A-4DE2-95F0-C340FD174310}"/>
              </c:ext>
            </c:extLst>
          </c:dPt>
          <c:dPt>
            <c:idx val="1"/>
            <c:bubble3D val="0"/>
            <c:spPr>
              <a:solidFill>
                <a:srgbClr val="F4A62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D52A-4DE2-95F0-C340FD174310}"/>
              </c:ext>
            </c:extLst>
          </c:dPt>
          <c:dPt>
            <c:idx val="2"/>
            <c:bubble3D val="0"/>
            <c:spPr>
              <a:solidFill>
                <a:srgbClr val="52B7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D52A-4DE2-95F0-C340FD174310}"/>
              </c:ext>
            </c:extLst>
          </c:dPt>
          <c:dPt>
            <c:idx val="3"/>
            <c:bubble3D val="0"/>
            <c:spPr>
              <a:solidFill>
                <a:srgbClr val="8FA8A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D52A-4DE2-95F0-C340FD174310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2A-4DE2-95F0-C340FD174310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2A-4DE2-95F0-C340FD174310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2A-4DE2-95F0-C340FD174310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2A-4DE2-95F0-C340FD17431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SCPL 60%</c:v>
                </c:pt>
                <c:pt idx="1">
                  <c:v>Godam 24%</c:v>
                </c:pt>
                <c:pt idx="2">
                  <c:v>FPO 10%</c:v>
                </c:pt>
                <c:pt idx="3">
                  <c:v>Other 6%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24</c:v>
                </c:pt>
                <c:pt idx="2">
                  <c:v>10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52A-4DE2-95F0-C340FD1743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8FBF9"/>
    </a:solidFill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Subscription (₹ L)</c:v>
                </c:pt>
              </c:strCache>
            </c:strRef>
          </c:tx>
          <c:spPr>
            <a:solidFill>
              <a:srgbClr val="52B788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28.03</c:v>
                </c:pt>
                <c:pt idx="1">
                  <c:v>29.63</c:v>
                </c:pt>
                <c:pt idx="2">
                  <c:v>33.869999999999997</c:v>
                </c:pt>
                <c:pt idx="3">
                  <c:v>38.950000000000003</c:v>
                </c:pt>
                <c:pt idx="4">
                  <c:v>44.78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A3-459A-B489-74839C09E1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Input Txn (₹ L)</c:v>
                </c:pt>
              </c:strCache>
            </c:strRef>
          </c:tx>
          <c:spPr>
            <a:solidFill>
              <a:srgbClr val="028090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24</c:v>
                </c:pt>
                <c:pt idx="1">
                  <c:v>28.8</c:v>
                </c:pt>
                <c:pt idx="2">
                  <c:v>33.1</c:v>
                </c:pt>
                <c:pt idx="3">
                  <c:v>38.1</c:v>
                </c:pt>
                <c:pt idx="4">
                  <c:v>43.8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A3-459A-B489-74839C09E1B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Marketing (₹ L)</c:v>
                </c:pt>
              </c:strCache>
            </c:strRef>
          </c:tx>
          <c:spPr>
            <a:solidFill>
              <a:srgbClr val="1A5C38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60</c:v>
                </c:pt>
                <c:pt idx="1">
                  <c:v>72</c:v>
                </c:pt>
                <c:pt idx="2">
                  <c:v>82.8</c:v>
                </c:pt>
                <c:pt idx="3">
                  <c:v>95.2</c:v>
                </c:pt>
                <c:pt idx="4">
                  <c:v>109.5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A3-459A-B489-74839C09E1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Expense (₹ L)</c:v>
                </c:pt>
              </c:strCache>
            </c:strRef>
          </c:tx>
          <c:spPr>
            <a:solidFill>
              <a:srgbClr val="1A5C3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12A-4939-B941-8C29F8BEE0DE}"/>
              </c:ext>
            </c:extLst>
          </c:dPt>
          <c:dPt>
            <c:idx val="1"/>
            <c:invertIfNegative val="0"/>
            <c:bubble3D val="0"/>
            <c:spPr>
              <a:solidFill>
                <a:srgbClr val="2E8B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12A-4939-B941-8C29F8BEE0DE}"/>
              </c:ext>
            </c:extLst>
          </c:dPt>
          <c:dPt>
            <c:idx val="2"/>
            <c:invertIfNegative val="0"/>
            <c:bubble3D val="0"/>
            <c:spPr>
              <a:solidFill>
                <a:srgbClr val="52B7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312A-4939-B941-8C29F8BEE0DE}"/>
              </c:ext>
            </c:extLst>
          </c:dPt>
          <c:dPt>
            <c:idx val="3"/>
            <c:invertIfNegative val="0"/>
            <c:bubble3D val="0"/>
            <c:spPr>
              <a:solidFill>
                <a:srgbClr val="F4A62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312A-4939-B941-8C29F8BEE0DE}"/>
              </c:ext>
            </c:extLst>
          </c:dPt>
          <c:dPt>
            <c:idx val="4"/>
            <c:invertIfNegative val="0"/>
            <c:bubble3D val="0"/>
            <c:spPr>
              <a:solidFill>
                <a:srgbClr val="D4A01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312A-4939-B941-8C29F8BEE0DE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D2B1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33.85</c:v>
                </c:pt>
                <c:pt idx="1">
                  <c:v>39.85</c:v>
                </c:pt>
                <c:pt idx="2">
                  <c:v>45.75</c:v>
                </c:pt>
                <c:pt idx="3">
                  <c:v>51.46</c:v>
                </c:pt>
                <c:pt idx="4">
                  <c:v>58.6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12A-4939-B941-8C29F8BEE0D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FPO Income (₹ L)</c:v>
                </c:pt>
              </c:strCache>
            </c:strRef>
          </c:tx>
          <c:spPr>
            <a:ln w="31750" cap="flat">
              <a:solidFill>
                <a:srgbClr val="1A5C38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A5C38"/>
              </a:solidFill>
              <a:ln w="9525" cap="flat">
                <a:solidFill>
                  <a:srgbClr val="1A5C38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</c:v>
                </c:pt>
                <c:pt idx="1">
                  <c:v>72</c:v>
                </c:pt>
                <c:pt idx="2">
                  <c:v>82.8</c:v>
                </c:pt>
                <c:pt idx="3">
                  <c:v>95.2</c:v>
                </c:pt>
                <c:pt idx="4">
                  <c:v>109.5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B01B-403A-BA37-8F6E332B71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FPO Expenses (₹ L)</c:v>
                </c:pt>
              </c:strCache>
            </c:strRef>
          </c:tx>
          <c:spPr>
            <a:ln w="31750" cap="flat">
              <a:solidFill>
                <a:srgbClr val="E8534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E8534A"/>
              </a:solidFill>
              <a:ln w="9525" cap="flat">
                <a:solidFill>
                  <a:srgbClr val="E8534A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21</c:v>
                </c:pt>
                <c:pt idx="1">
                  <c:v>21.6</c:v>
                </c:pt>
                <c:pt idx="2">
                  <c:v>24.84</c:v>
                </c:pt>
                <c:pt idx="3">
                  <c:v>28.57</c:v>
                </c:pt>
                <c:pt idx="4">
                  <c:v>32.85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B01B-403A-BA37-8F6E332B71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Net Income (₹ L)</c:v>
                </c:pt>
              </c:strCache>
            </c:strRef>
          </c:tx>
          <c:spPr>
            <a:ln w="31750" cap="flat">
              <a:solidFill>
                <a:srgbClr val="F4A62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F4A623"/>
              </a:solidFill>
              <a:ln w="9525" cap="flat">
                <a:solidFill>
                  <a:srgbClr val="F4A623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25.15</c:v>
                </c:pt>
                <c:pt idx="1">
                  <c:v>38.15</c:v>
                </c:pt>
                <c:pt idx="2">
                  <c:v>44.11</c:v>
                </c:pt>
                <c:pt idx="3">
                  <c:v>53.78</c:v>
                </c:pt>
                <c:pt idx="4">
                  <c:v>63.7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B01B-403A-BA37-8F6E332B71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₹ Cr</c:v>
                </c:pt>
              </c:strCache>
            </c:strRef>
          </c:tx>
          <c:spPr>
            <a:solidFill>
              <a:srgbClr val="1A5C3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5F3D-4A17-96CE-9975E8C3EA9F}"/>
              </c:ext>
            </c:extLst>
          </c:dPt>
          <c:dPt>
            <c:idx val="1"/>
            <c:invertIfNegative val="0"/>
            <c:bubble3D val="0"/>
            <c:spPr>
              <a:solidFill>
                <a:srgbClr val="2E8B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F3D-4A17-96CE-9975E8C3EA9F}"/>
              </c:ext>
            </c:extLst>
          </c:dPt>
          <c:dPt>
            <c:idx val="2"/>
            <c:invertIfNegative val="0"/>
            <c:bubble3D val="0"/>
            <c:spPr>
              <a:solidFill>
                <a:srgbClr val="52B7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5F3D-4A17-96CE-9975E8C3EA9F}"/>
              </c:ext>
            </c:extLst>
          </c:dPt>
          <c:dPt>
            <c:idx val="3"/>
            <c:invertIfNegative val="0"/>
            <c:bubble3D val="0"/>
            <c:spPr>
              <a:solidFill>
                <a:srgbClr val="F4A62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5F3D-4A17-96CE-9975E8C3EA9F}"/>
              </c:ext>
            </c:extLst>
          </c:dPt>
          <c:dPt>
            <c:idx val="4"/>
            <c:invertIfNegative val="0"/>
            <c:bubble3D val="0"/>
            <c:spPr>
              <a:solidFill>
                <a:srgbClr val="02809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5F3D-4A17-96CE-9975E8C3EA9F}"/>
              </c:ext>
            </c:extLst>
          </c:dPt>
          <c:dPt>
            <c:idx val="5"/>
            <c:invertIfNegative val="0"/>
            <c:bubble3D val="0"/>
            <c:spPr>
              <a:solidFill>
                <a:srgbClr val="F4A62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5F3D-4A17-96CE-9975E8C3EA9F}"/>
              </c:ext>
            </c:extLst>
          </c:dPt>
          <c:dPt>
            <c:idx val="6"/>
            <c:invertIfNegative val="0"/>
            <c:bubble3D val="0"/>
            <c:spPr>
              <a:solidFill>
                <a:srgbClr val="E8534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5F3D-4A17-96CE-9975E8C3EA9F}"/>
              </c:ext>
            </c:extLst>
          </c:dPt>
          <c:dPt>
            <c:idx val="7"/>
            <c:invertIfNegative val="0"/>
            <c:bubble3D val="0"/>
            <c:spPr>
              <a:solidFill>
                <a:srgbClr val="D4A01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F-5F3D-4A17-96CE-9975E8C3EA9F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1C3829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Core Infrastructure</c:v>
                </c:pt>
                <c:pt idx="1">
                  <c:v>Collection Center (0…</c:v>
                </c:pt>
                <c:pt idx="2">
                  <c:v>Processing Shed (0.5…</c:v>
                </c:pt>
                <c:pt idx="3">
                  <c:v>SCPL Office</c:v>
                </c:pt>
                <c:pt idx="4">
                  <c:v>Electrical + Securit…</c:v>
                </c:pt>
                <c:pt idx="5">
                  <c:v>Processing Shed (Ven…</c:v>
                </c:pt>
                <c:pt idx="6">
                  <c:v>Warehouse (Vendor)</c:v>
                </c:pt>
                <c:pt idx="7">
                  <c:v>FPO Machinery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0.7</c:v>
                </c:pt>
                <c:pt idx="1">
                  <c:v>0.5</c:v>
                </c:pt>
                <c:pt idx="2">
                  <c:v>0.55000000000000004</c:v>
                </c:pt>
                <c:pt idx="3">
                  <c:v>0.3</c:v>
                </c:pt>
                <c:pt idx="4">
                  <c:v>0.25</c:v>
                </c:pt>
                <c:pt idx="5">
                  <c:v>1.2</c:v>
                </c:pt>
                <c:pt idx="6">
                  <c:v>1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F3D-4A17-96CE-9975E8C3EA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8FBF9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Structure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A5C3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618B-47CF-B59E-A88B3492D4F2}"/>
              </c:ext>
            </c:extLst>
          </c:dPt>
          <c:dPt>
            <c:idx val="1"/>
            <c:bubble3D val="0"/>
            <c:spPr>
              <a:solidFill>
                <a:srgbClr val="02809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618B-47CF-B59E-A88B3492D4F2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8B-47CF-B59E-A88B3492D4F2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8B-47CF-B59E-A88B3492D4F2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Equity (30%)</c:v>
                </c:pt>
                <c:pt idx="1">
                  <c:v>Debt (70%)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8B-47CF-B59E-A88B3492D4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8FBF9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pPr>
              <a:defRPr sz="1800" b="0" i="0" u="none" strike="noStrike">
                <a:solidFill>
                  <a:srgbClr val="000000"/>
                </a:solidFill>
                <a:latin typeface="Arial"/>
              </a:defRPr>
            </a:pPr>
            <a:r>
              <a:rPr lang="en-US" sz="1800" b="0" i="0" u="none" strike="noStrike">
                <a:solidFill>
                  <a:srgbClr val="000000"/>
                </a:solidFill>
                <a:latin typeface="Arial"/>
              </a:rPr>
              <a:t>Farmer Base Growth (5 Years)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Farmers</c:v>
                </c:pt>
              </c:strCache>
            </c:strRef>
          </c:tx>
          <c:spPr>
            <a:ln w="38100" cap="flat">
              <a:solidFill>
                <a:srgbClr val="1A5C38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A5C38"/>
              </a:solidFill>
              <a:ln w="9525" cap="flat">
                <a:solidFill>
                  <a:srgbClr val="1A5C38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D2B1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2000</c:v>
                </c:pt>
                <c:pt idx="1">
                  <c:v>2400</c:v>
                </c:pt>
                <c:pt idx="2">
                  <c:v>2760</c:v>
                </c:pt>
                <c:pt idx="3">
                  <c:v>3174</c:v>
                </c:pt>
                <c:pt idx="4">
                  <c:v>3650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AC5-4414-82DA-E336A270EC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Input Transaction (₹ Cr)</c:v>
                </c:pt>
              </c:strCache>
            </c:strRef>
          </c:tx>
          <c:spPr>
            <a:solidFill>
              <a:srgbClr val="1A5C3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463-4F12-9585-B2140570D932}"/>
              </c:ext>
            </c:extLst>
          </c:dPt>
          <c:dPt>
            <c:idx val="1"/>
            <c:invertIfNegative val="0"/>
            <c:bubble3D val="0"/>
            <c:spPr>
              <a:solidFill>
                <a:srgbClr val="2E8B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F463-4F12-9585-B2140570D932}"/>
              </c:ext>
            </c:extLst>
          </c:dPt>
          <c:dPt>
            <c:idx val="2"/>
            <c:invertIfNegative val="0"/>
            <c:bubble3D val="0"/>
            <c:spPr>
              <a:solidFill>
                <a:srgbClr val="52B7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F463-4F12-9585-B2140570D932}"/>
              </c:ext>
            </c:extLst>
          </c:dPt>
          <c:dPt>
            <c:idx val="3"/>
            <c:invertIfNegative val="0"/>
            <c:bubble3D val="0"/>
            <c:spPr>
              <a:solidFill>
                <a:srgbClr val="F4A62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F463-4F12-9585-B2140570D932}"/>
              </c:ext>
            </c:extLst>
          </c:dPt>
          <c:dPt>
            <c:idx val="4"/>
            <c:invertIfNegative val="0"/>
            <c:bubble3D val="0"/>
            <c:spPr>
              <a:solidFill>
                <a:srgbClr val="D4A01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F463-4F12-9585-B2140570D932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D2B1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9.6</c:v>
                </c:pt>
                <c:pt idx="2">
                  <c:v>11.04</c:v>
                </c:pt>
                <c:pt idx="3">
                  <c:v>12.7</c:v>
                </c:pt>
                <c:pt idx="4">
                  <c:v>14.6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463-4F12-9585-B2140570D9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Input Transaction (₹ Cr)</c:v>
                </c:pt>
              </c:strCache>
            </c:strRef>
          </c:tx>
          <c:spPr>
            <a:ln w="31750" cap="flat">
              <a:solidFill>
                <a:srgbClr val="1A5C38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A5C38"/>
              </a:solidFill>
              <a:ln w="9525" cap="flat">
                <a:solidFill>
                  <a:srgbClr val="1A5C38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9.6</c:v>
                </c:pt>
                <c:pt idx="2">
                  <c:v>11.04</c:v>
                </c:pt>
                <c:pt idx="3">
                  <c:v>12.7</c:v>
                </c:pt>
                <c:pt idx="4">
                  <c:v>14.6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7AF-4C69-AE21-15B4E74ACF6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SCPL Income (₹ L)</c:v>
                </c:pt>
              </c:strCache>
            </c:strRef>
          </c:tx>
          <c:spPr>
            <a:ln w="31750" cap="flat">
              <a:solidFill>
                <a:srgbClr val="F4A62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F4A623"/>
              </a:solidFill>
              <a:ln w="9525" cap="flat">
                <a:solidFill>
                  <a:srgbClr val="F4A623"/>
                </a:solidFill>
                <a:prstDash val="solid"/>
                <a:round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24</c:v>
                </c:pt>
                <c:pt idx="1">
                  <c:v>28.8</c:v>
                </c:pt>
                <c:pt idx="2">
                  <c:v>33.1</c:v>
                </c:pt>
                <c:pt idx="3">
                  <c:v>38.1</c:v>
                </c:pt>
                <c:pt idx="4">
                  <c:v>43.8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7AF-4C69-AE21-15B4E74ACF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Platform GMV (₹ Cr)</c:v>
                </c:pt>
              </c:strCache>
            </c:strRef>
          </c:tx>
          <c:spPr>
            <a:solidFill>
              <a:srgbClr val="1A5C38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857-4A5B-A8AC-CE712700BEA6}"/>
              </c:ext>
            </c:extLst>
          </c:dPt>
          <c:dPt>
            <c:idx val="1"/>
            <c:invertIfNegative val="0"/>
            <c:bubble3D val="0"/>
            <c:spPr>
              <a:solidFill>
                <a:srgbClr val="2E8B5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7857-4A5B-A8AC-CE712700BEA6}"/>
              </c:ext>
            </c:extLst>
          </c:dPt>
          <c:dPt>
            <c:idx val="2"/>
            <c:invertIfNegative val="0"/>
            <c:bubble3D val="0"/>
            <c:spPr>
              <a:solidFill>
                <a:srgbClr val="52B788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7857-4A5B-A8AC-CE712700BEA6}"/>
              </c:ext>
            </c:extLst>
          </c:dPt>
          <c:dPt>
            <c:idx val="3"/>
            <c:invertIfNegative val="0"/>
            <c:bubble3D val="0"/>
            <c:spPr>
              <a:solidFill>
                <a:srgbClr val="F4A62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7857-4A5B-A8AC-CE712700BEA6}"/>
              </c:ext>
            </c:extLst>
          </c:dPt>
          <c:dPt>
            <c:idx val="4"/>
            <c:invertIfNegative val="0"/>
            <c:bubble3D val="0"/>
            <c:spPr>
              <a:solidFill>
                <a:srgbClr val="D4A017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7857-4A5B-A8AC-CE712700BEA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D2B1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24</c:v>
                </c:pt>
                <c:pt idx="2">
                  <c:v>27.6</c:v>
                </c:pt>
                <c:pt idx="3">
                  <c:v>31.74</c:v>
                </c:pt>
                <c:pt idx="4">
                  <c:v>36.5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857-4A5B-A8AC-CE712700BEA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SCPL Income (₹ L)</c:v>
                </c:pt>
              </c:strCache>
            </c:strRef>
          </c:tx>
          <c:spPr>
            <a:ln w="38100" cap="flat">
              <a:solidFill>
                <a:srgbClr val="1A5C38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A5C38"/>
              </a:solidFill>
              <a:ln w="9525" cap="flat">
                <a:solidFill>
                  <a:srgbClr val="1A5C38"/>
                </a:solidFill>
                <a:prstDash val="solid"/>
                <a:round/>
              </a:ln>
              <a:effectLst/>
            </c:spPr>
          </c:marker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 strike="noStrike">
                    <a:solidFill>
                      <a:srgbClr val="0D2B1A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</c:v>
                </c:pt>
                <c:pt idx="1">
                  <c:v>72</c:v>
                </c:pt>
                <c:pt idx="2">
                  <c:v>82.8</c:v>
                </c:pt>
                <c:pt idx="3">
                  <c:v>95.2</c:v>
                </c:pt>
                <c:pt idx="4">
                  <c:v>109.5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A3FC-4C8A-9DC5-F7D226151BC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Registration (₹ L)</c:v>
                </c:pt>
              </c:strCache>
            </c:strRef>
          </c:tx>
          <c:spPr>
            <a:solidFill>
              <a:srgbClr val="52B788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</c:v>
                </c:pt>
                <c:pt idx="1">
                  <c:v>0.8</c:v>
                </c:pt>
                <c:pt idx="2">
                  <c:v>0.72</c:v>
                </c:pt>
                <c:pt idx="3">
                  <c:v>0.83</c:v>
                </c:pt>
                <c:pt idx="4">
                  <c:v>0.95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91-46F3-A27B-E30924639E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Maintenance (₹ L)</c:v>
                </c:pt>
              </c:strCache>
            </c:strRef>
          </c:tx>
          <c:spPr>
            <a:solidFill>
              <a:srgbClr val="1A5C38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24</c:v>
                </c:pt>
                <c:pt idx="1">
                  <c:v>28.8</c:v>
                </c:pt>
                <c:pt idx="2">
                  <c:v>33.119999999999997</c:v>
                </c:pt>
                <c:pt idx="3">
                  <c:v>38.090000000000003</c:v>
                </c:pt>
                <c:pt idx="4">
                  <c:v>43.8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91-46F3-A27B-E30924639E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4EDD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8F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8631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926080" cy="514350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Shape 1"/>
          <p:cNvSpPr/>
          <p:nvPr/>
        </p:nvSpPr>
        <p:spPr>
          <a:xfrm>
            <a:off x="2926080" y="0"/>
            <a:ext cx="73152" cy="51435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4" name="Shape 2"/>
          <p:cNvSpPr/>
          <p:nvPr/>
        </p:nvSpPr>
        <p:spPr>
          <a:xfrm>
            <a:off x="274320" y="27432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274320" y="77724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274320" y="128016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274320" y="178308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685800" y="27432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685800" y="77724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85800" y="128016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685800" y="178308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1097280" y="27432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1097280" y="77724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1097280" y="128016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097280" y="178308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1508760" y="27432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1508760" y="77724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1508760" y="128016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1508760" y="178308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1920240" y="27432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1920240" y="77724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1920240" y="128016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1920240" y="178308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331720" y="27432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2331720" y="77724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2331720" y="128016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2331720" y="1783080"/>
            <a:ext cx="91440" cy="91440"/>
          </a:xfrm>
          <a:prstGeom prst="line">
            <a:avLst/>
          </a:prstGeom>
          <a:solidFill>
            <a:srgbClr val="FFFFFF">
              <a:alpha val="20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274320" y="91440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 dirty="0">
                <a:solidFill>
                  <a:srgbClr val="F4A623"/>
                </a:solidFill>
              </a:rPr>
              <a:t>PPP-BASED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274320" y="132588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 INVESTMENT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OPPORTUNITY</a:t>
            </a:r>
            <a:endParaRPr lang="en-US" sz="1700" dirty="0"/>
          </a:p>
        </p:txBody>
      </p:sp>
      <p:sp>
        <p:nvSpPr>
          <p:cNvPr id="30" name="Shape 28"/>
          <p:cNvSpPr/>
          <p:nvPr/>
        </p:nvSpPr>
        <p:spPr>
          <a:xfrm>
            <a:off x="274320" y="2194560"/>
            <a:ext cx="2286000" cy="0"/>
          </a:xfrm>
          <a:prstGeom prst="line">
            <a:avLst/>
          </a:prstGeom>
          <a:noFill/>
          <a:ln w="25400">
            <a:solidFill>
              <a:srgbClr val="F4A623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274320" y="22860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4ED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By: SHARE CROPPERS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D4ED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LIMITED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74320" y="3017520"/>
            <a:ext cx="2468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India's First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Infrastructure-Led</a:t>
            </a:r>
            <a:endParaRPr lang="en-US" sz="1000" dirty="0"/>
          </a:p>
          <a:p>
            <a:pPr marL="0" indent="0">
              <a:buNone/>
            </a:pPr>
            <a:r>
              <a:rPr lang="en-US" sz="1000" i="1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 Market System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274320" y="4160520"/>
            <a:ext cx="548640" cy="201168"/>
          </a:xfrm>
          <a:prstGeom prst="rect">
            <a:avLst/>
          </a:prstGeom>
          <a:solidFill>
            <a:srgbClr val="F4A623">
              <a:alpha val="80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274320" y="416052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0D2B1A"/>
                </a:solidFill>
              </a:rPr>
              <a:t>Infrastructure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877824" y="4160520"/>
            <a:ext cx="548640" cy="201168"/>
          </a:xfrm>
          <a:prstGeom prst="rect">
            <a:avLst/>
          </a:prstGeom>
          <a:solidFill>
            <a:srgbClr val="F4A623">
              <a:alpha val="80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877824" y="416052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0D2B1A"/>
                </a:solidFill>
              </a:rPr>
              <a:t>Data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1481328" y="4160520"/>
            <a:ext cx="548640" cy="201168"/>
          </a:xfrm>
          <a:prstGeom prst="rect">
            <a:avLst/>
          </a:prstGeom>
          <a:solidFill>
            <a:srgbClr val="F4A623">
              <a:alpha val="80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1481328" y="416052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0D2B1A"/>
                </a:solidFill>
              </a:rPr>
              <a:t>Farming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2084832" y="4160520"/>
            <a:ext cx="548640" cy="201168"/>
          </a:xfrm>
          <a:prstGeom prst="rect">
            <a:avLst/>
          </a:prstGeom>
          <a:solidFill>
            <a:srgbClr val="F4A623">
              <a:alpha val="8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2084832" y="4160520"/>
            <a:ext cx="5486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dirty="0">
                <a:solidFill>
                  <a:srgbClr val="0D2B1A"/>
                </a:solidFill>
              </a:rPr>
              <a:t>Market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3200400" y="457200"/>
            <a:ext cx="56692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</a:t>
            </a:r>
            <a:endParaRPr lang="en-US" sz="4400" dirty="0"/>
          </a:p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</a:t>
            </a:r>
            <a:endParaRPr lang="en-US" sz="4400" dirty="0"/>
          </a:p>
        </p:txBody>
      </p:sp>
      <p:sp>
        <p:nvSpPr>
          <p:cNvPr id="42" name="Text 40"/>
          <p:cNvSpPr/>
          <p:nvPr/>
        </p:nvSpPr>
        <p:spPr>
          <a:xfrm>
            <a:off x="3200400" y="2651760"/>
            <a:ext cx="3657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4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(IMI)</a:t>
            </a:r>
            <a:endParaRPr lang="en-US" sz="3200" dirty="0"/>
          </a:p>
        </p:txBody>
      </p:sp>
      <p:sp>
        <p:nvSpPr>
          <p:cNvPr id="43" name="Shape 41"/>
          <p:cNvSpPr/>
          <p:nvPr/>
        </p:nvSpPr>
        <p:spPr>
          <a:xfrm>
            <a:off x="3200400" y="3291840"/>
            <a:ext cx="5486400" cy="0"/>
          </a:xfrm>
          <a:prstGeom prst="line">
            <a:avLst/>
          </a:prstGeom>
          <a:noFill/>
          <a:ln w="19050">
            <a:solidFill>
              <a:srgbClr val="F4A623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3200400" y="3474720"/>
            <a:ext cx="5669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FA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Investment: ₹5.00 Crore  |  Phase 1 Cluster  |  5-Year ROI Horizon</a:t>
            </a:r>
            <a:endParaRPr lang="en-US" sz="1100" dirty="0"/>
          </a:p>
        </p:txBody>
      </p:sp>
      <p:sp>
        <p:nvSpPr>
          <p:cNvPr id="45" name="Shape 43"/>
          <p:cNvSpPr/>
          <p:nvPr/>
        </p:nvSpPr>
        <p:spPr>
          <a:xfrm>
            <a:off x="3200400" y="3931920"/>
            <a:ext cx="1280160" cy="77724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6" name="Text 44"/>
          <p:cNvSpPr/>
          <p:nvPr/>
        </p:nvSpPr>
        <p:spPr>
          <a:xfrm>
            <a:off x="3200400" y="3959352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4A623"/>
                </a:solidFill>
              </a:rPr>
              <a:t>₹5 Cr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3200400" y="431596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0D2B1A"/>
                </a:solidFill>
              </a:rPr>
              <a:t>Investment</a:t>
            </a:r>
            <a:endParaRPr lang="en-US" sz="800" dirty="0"/>
          </a:p>
        </p:txBody>
      </p:sp>
      <p:sp>
        <p:nvSpPr>
          <p:cNvPr id="48" name="Shape 46"/>
          <p:cNvSpPr/>
          <p:nvPr/>
        </p:nvSpPr>
        <p:spPr>
          <a:xfrm>
            <a:off x="4617720" y="3931920"/>
            <a:ext cx="1280160" cy="77724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9" name="Text 47"/>
          <p:cNvSpPr/>
          <p:nvPr/>
        </p:nvSpPr>
        <p:spPr>
          <a:xfrm>
            <a:off x="4617720" y="3959352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4A623"/>
                </a:solidFill>
              </a:rPr>
              <a:t>30:70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4617720" y="431596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0D2B1A"/>
                </a:solidFill>
              </a:rPr>
              <a:t>Debt:Equity</a:t>
            </a:r>
            <a:endParaRPr lang="en-US" sz="800" dirty="0"/>
          </a:p>
        </p:txBody>
      </p:sp>
      <p:sp>
        <p:nvSpPr>
          <p:cNvPr id="51" name="Shape 49"/>
          <p:cNvSpPr/>
          <p:nvPr/>
        </p:nvSpPr>
        <p:spPr>
          <a:xfrm>
            <a:off x="6035040" y="3931920"/>
            <a:ext cx="1280160" cy="77724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2" name="Text 50"/>
          <p:cNvSpPr/>
          <p:nvPr/>
        </p:nvSpPr>
        <p:spPr>
          <a:xfrm>
            <a:off x="6035040" y="3959352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4A623"/>
                </a:solidFill>
              </a:rPr>
              <a:t>2 Yrs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035040" y="431596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0D2B1A"/>
                </a:solidFill>
              </a:rPr>
              <a:t>Payback</a:t>
            </a:r>
            <a:endParaRPr lang="en-US" sz="800" dirty="0"/>
          </a:p>
        </p:txBody>
      </p:sp>
      <p:sp>
        <p:nvSpPr>
          <p:cNvPr id="54" name="Shape 52"/>
          <p:cNvSpPr/>
          <p:nvPr/>
        </p:nvSpPr>
        <p:spPr>
          <a:xfrm>
            <a:off x="7452360" y="3931920"/>
            <a:ext cx="1280160" cy="77724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55" name="Text 53"/>
          <p:cNvSpPr/>
          <p:nvPr/>
        </p:nvSpPr>
        <p:spPr>
          <a:xfrm>
            <a:off x="7452360" y="3959352"/>
            <a:ext cx="1280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4A623"/>
                </a:solidFill>
              </a:rPr>
              <a:t>₹1.98 Cr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7452360" y="4315968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0D2B1A"/>
                </a:solidFill>
              </a:rPr>
              <a:t>Y5 Net Income</a:t>
            </a:r>
            <a:endParaRPr lang="en-US" sz="800" dirty="0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A05BBA0C-AD7C-4F40-82BB-5DA1185A3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 Economics — Annual Transaction Profile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Farmer Transaction Value &amp; Platform Revenue Contribution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65760" y="1188720"/>
            <a:ext cx="2011680" cy="1828800"/>
          </a:xfrm>
          <a:prstGeom prst="rect">
            <a:avLst/>
          </a:prstGeom>
          <a:solidFill>
            <a:srgbClr val="028090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280160"/>
            <a:ext cx="2011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Input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Transaction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₹40,000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251460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(Seeds, Fertilizers, Services)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2377440" y="2057400"/>
            <a:ext cx="274320" cy="73152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12" name="Shape 10"/>
          <p:cNvSpPr/>
          <p:nvPr/>
        </p:nvSpPr>
        <p:spPr>
          <a:xfrm>
            <a:off x="2651760" y="1188720"/>
            <a:ext cx="2011680" cy="1828800"/>
          </a:xfrm>
          <a:prstGeom prst="rect">
            <a:avLst/>
          </a:prstGeom>
          <a:solidFill>
            <a:srgbClr val="1A5C3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651760" y="1280160"/>
            <a:ext cx="2011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Crop Sales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Transaction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₹1,00,000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651760" y="251460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(Output)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4663440" y="2057400"/>
            <a:ext cx="274320" cy="73152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16" name="Shape 14"/>
          <p:cNvSpPr/>
          <p:nvPr/>
        </p:nvSpPr>
        <p:spPr>
          <a:xfrm>
            <a:off x="4937760" y="1188720"/>
            <a:ext cx="2011680" cy="1828800"/>
          </a:xfrm>
          <a:prstGeom prst="rect">
            <a:avLst/>
          </a:prstGeom>
          <a:solidFill>
            <a:srgbClr val="52B78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4937760" y="1280160"/>
            <a:ext cx="2011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Production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Volume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</a:rPr>
              <a:t>1 Ton / Farmer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37760" y="2514600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(Value Traded Through Platform)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7040880" y="1188720"/>
            <a:ext cx="182880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040880" y="1188720"/>
            <a:ext cx="54864" cy="9144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21" name="Text 19"/>
          <p:cNvSpPr/>
          <p:nvPr/>
        </p:nvSpPr>
        <p:spPr>
          <a:xfrm>
            <a:off x="7178040" y="129844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₹1.4 L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7178040" y="173736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Throughput / Farmer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7040880" y="2286000"/>
            <a:ext cx="182880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7040880" y="2286000"/>
            <a:ext cx="54864" cy="91440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25" name="Text 23"/>
          <p:cNvSpPr/>
          <p:nvPr/>
        </p:nvSpPr>
        <p:spPr>
          <a:xfrm>
            <a:off x="7178040" y="2395728"/>
            <a:ext cx="1645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₹2,000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7178040" y="283464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Revenue / Farmer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365760" y="3246120"/>
            <a:ext cx="8503920" cy="6858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57200" y="3291840"/>
            <a:ext cx="8321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5C38"/>
                </a:solidFill>
              </a:rPr>
              <a:t>Per Farmer Annual Throughput: ₹1.40 Lakh  |  Platform Commission: 3%  |  Net Platform Revenue: ₹2,000/Farmer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274320" y="4160520"/>
            <a:ext cx="8595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B8F71"/>
                </a:solidFill>
              </a:rPr>
              <a:t>"Each farmer contributes ₹1.4 lakh annual transaction volume through the system — combining both input and output flows, which directly drives platform revenue scalability."</a:t>
            </a:r>
            <a:endParaRPr lang="en-US" sz="9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D25FF8A-6F77-40A4-9BD8-AE98284620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 Input Transaction Growth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Year-wise Input Supply Scaling (₹ in Crore)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11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5029200" cy="292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0" y="1143000"/>
          <a:ext cx="3383280" cy="1463040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Farmers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Total Input (₹ Cr)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₹8.00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2,400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₹9.60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2,760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₹11.04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3,174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₹12.70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3,650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₹14.60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320040" y="4251960"/>
            <a:ext cx="164592" cy="164592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1" name="Text 7"/>
          <p:cNvSpPr/>
          <p:nvPr/>
        </p:nvSpPr>
        <p:spPr>
          <a:xfrm>
            <a:off x="548640" y="42062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Input supply is stable, recurring revenue</a:t>
            </a:r>
            <a:endParaRPr lang="en-US" sz="1000" dirty="0"/>
          </a:p>
        </p:txBody>
      </p:sp>
      <p:sp>
        <p:nvSpPr>
          <p:cNvPr id="9" name="Shape 8"/>
          <p:cNvSpPr/>
          <p:nvPr/>
        </p:nvSpPr>
        <p:spPr>
          <a:xfrm>
            <a:off x="320040" y="4553712"/>
            <a:ext cx="164592" cy="164592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3" name="Text 9"/>
          <p:cNvSpPr/>
          <p:nvPr/>
        </p:nvSpPr>
        <p:spPr>
          <a:xfrm>
            <a:off x="548640" y="45079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Forms strong financial foundation for SCPL</a:t>
            </a:r>
            <a:endParaRPr lang="en-US" sz="1000" dirty="0"/>
          </a:p>
        </p:txBody>
      </p:sp>
      <p:sp>
        <p:nvSpPr>
          <p:cNvPr id="14" name="Shape 10"/>
          <p:cNvSpPr/>
          <p:nvPr/>
        </p:nvSpPr>
        <p:spPr>
          <a:xfrm>
            <a:off x="5486400" y="3154680"/>
            <a:ext cx="3383280" cy="50292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5" name="Text 11"/>
          <p:cNvSpPr/>
          <p:nvPr/>
        </p:nvSpPr>
        <p:spPr>
          <a:xfrm>
            <a:off x="5486400" y="3154680"/>
            <a:ext cx="3383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</a:rPr>
              <a:t>Growth Driver: +20% Y1→Y2, +15% Y3–Y5</a:t>
            </a:r>
            <a:endParaRPr lang="en-US" sz="9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CEE32B9-B8EC-42D6-AEEE-C441FCE664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Income from Input Transactions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3% Commission Model — Predictable &amp; Recurring Revenue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12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5029200" cy="292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0" y="1143000"/>
          <a:ext cx="3383280" cy="1615440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Input Txn (₹ Cr)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SCPL Income (₹ L)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₹8.00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₹24L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₹9.60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₹28.8L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₹11.04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₹33.1L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₹12.70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₹38.1L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₹14.60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₹43.8L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320040" y="416052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1" name="Text 7"/>
          <p:cNvSpPr/>
          <p:nvPr/>
        </p:nvSpPr>
        <p:spPr>
          <a:xfrm>
            <a:off x="548640" y="41148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Input supply → Recurring revenue stream</a:t>
            </a:r>
            <a:endParaRPr lang="en-US" sz="900" dirty="0"/>
          </a:p>
        </p:txBody>
      </p:sp>
      <p:sp>
        <p:nvSpPr>
          <p:cNvPr id="12" name="Shape 8"/>
          <p:cNvSpPr/>
          <p:nvPr/>
        </p:nvSpPr>
        <p:spPr>
          <a:xfrm>
            <a:off x="320040" y="438912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9" name="Text 9"/>
          <p:cNvSpPr/>
          <p:nvPr/>
        </p:nvSpPr>
        <p:spPr>
          <a:xfrm>
            <a:off x="548640" y="43434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Strong base for platform sustainability</a:t>
            </a:r>
            <a:endParaRPr lang="en-US" sz="900" dirty="0"/>
          </a:p>
        </p:txBody>
      </p:sp>
      <p:sp>
        <p:nvSpPr>
          <p:cNvPr id="14" name="Shape 10"/>
          <p:cNvSpPr/>
          <p:nvPr/>
        </p:nvSpPr>
        <p:spPr>
          <a:xfrm>
            <a:off x="320040" y="461772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5" name="Text 11"/>
          <p:cNvSpPr/>
          <p:nvPr/>
        </p:nvSpPr>
        <p:spPr>
          <a:xfrm>
            <a:off x="548640" y="45720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Fixed 3% protecting margins</a:t>
            </a:r>
            <a:endParaRPr lang="en-US" sz="900" dirty="0"/>
          </a:p>
        </p:txBody>
      </p:sp>
      <p:sp>
        <p:nvSpPr>
          <p:cNvPr id="16" name="Shape 12"/>
          <p:cNvSpPr/>
          <p:nvPr/>
        </p:nvSpPr>
        <p:spPr>
          <a:xfrm>
            <a:off x="320040" y="484632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7" name="Text 13"/>
          <p:cNvSpPr/>
          <p:nvPr/>
        </p:nvSpPr>
        <p:spPr>
          <a:xfrm>
            <a:off x="548640" y="4800600"/>
            <a:ext cx="8229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Recurring annual revenue</a:t>
            </a:r>
            <a:endParaRPr lang="en-US" sz="9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01A83F5-0C12-4C61-9EE7-7717B0576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Transaction Growth — Farmer Sales GMV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 Transaction Volume Scaling Year-wise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13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5943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hape 6"/>
          <p:cNvSpPr/>
          <p:nvPr/>
        </p:nvSpPr>
        <p:spPr>
          <a:xfrm>
            <a:off x="6492240" y="1143000"/>
            <a:ext cx="23774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92240" y="1143000"/>
            <a:ext cx="54864" cy="73152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1" name="Text 8"/>
          <p:cNvSpPr/>
          <p:nvPr/>
        </p:nvSpPr>
        <p:spPr>
          <a:xfrm>
            <a:off x="6629400" y="125272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₹20 Cr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6629400" y="158191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Y1 Platform GMV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6492240" y="2011680"/>
            <a:ext cx="23774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6492240" y="2011680"/>
            <a:ext cx="54864" cy="7315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15" name="Text 12"/>
          <p:cNvSpPr/>
          <p:nvPr/>
        </p:nvSpPr>
        <p:spPr>
          <a:xfrm>
            <a:off x="6629400" y="212140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₹36.5 Cr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6629400" y="245059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Y5 Platform GMV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492240" y="2880360"/>
            <a:ext cx="23774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6492240" y="2880360"/>
            <a:ext cx="54864" cy="73152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19" name="Text 16"/>
          <p:cNvSpPr/>
          <p:nvPr/>
        </p:nvSpPr>
        <p:spPr>
          <a:xfrm>
            <a:off x="6629400" y="2990088"/>
            <a:ext cx="21945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52B7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+82%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6629400" y="3319272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GMV Growth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320040" y="448056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2" name="Text 19"/>
          <p:cNvSpPr/>
          <p:nvPr/>
        </p:nvSpPr>
        <p:spPr>
          <a:xfrm>
            <a:off x="548640" y="4453128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Growth driven by farmer onboarding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320040" y="4727448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4" name="Text 21"/>
          <p:cNvSpPr/>
          <p:nvPr/>
        </p:nvSpPr>
        <p:spPr>
          <a:xfrm>
            <a:off x="548640" y="4700016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Volume-based scalable income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320040" y="4974336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6" name="Text 23"/>
          <p:cNvSpPr/>
          <p:nvPr/>
        </p:nvSpPr>
        <p:spPr>
          <a:xfrm>
            <a:off x="548640" y="4946904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Strong foundation for revenue expansion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274320" y="4892040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6B8F71"/>
                </a:solidFill>
              </a:rPr>
              <a:t>"Our platform handles ₹20 crore transaction in Year 1, scaling to ₹36 crore as farmer participation grows."</a:t>
            </a:r>
            <a:endParaRPr lang="en-US" sz="8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109945A-D72E-4E2D-92AB-22B2C8AF0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Income from Platform Transactions (3% Margin)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Directly Linked to Transaction Volume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14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502920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394960" y="1143000"/>
          <a:ext cx="3474720" cy="1562100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Total Transactions (₹ Cr)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SCPL Margin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SCPL Income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₹20 Cr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₹60 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₹24.0 Cr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₹72 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₹27.6 Cr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₹82.8 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₹31.74 Cr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₹95.2 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₹36.50 Cr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₹109.5 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274320" y="4297680"/>
            <a:ext cx="8595360" cy="59436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365760" y="4370832"/>
            <a:ext cx="84124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KEY INSIGHT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Income grows from ₹60L → ₹1.1 Cr. Revenue directly linked to transaction volume. No inventory risk. Highly scalable margin model.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274320" y="4919472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8F71"/>
                </a:solidFill>
              </a:rPr>
              <a:t>"SCPL earns a 3% margin on platform transactions, generating ₹60 lakh in Year 1 and crossing ₹1 crore as scale increases."</a:t>
            </a:r>
            <a:endParaRPr lang="en-US" sz="85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930EC6-D11A-4E99-A710-E28561F358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Subscription Revenue Model — Year 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 Recurring Revenue from Farmer &amp; Friend Registrations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15</a:t>
            </a:r>
            <a:endParaRPr lang="en-US" sz="9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188720"/>
          <a:ext cx="6766560" cy="97536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Category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Unit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Rate (₹)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Quantity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Total (₹)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Farmer Registration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One-time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4,00,000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Maintenance Charges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Annual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1,200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24,00,000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Farmer Friend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One-time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274320" y="3017520"/>
            <a:ext cx="256032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274320" y="3017520"/>
            <a:ext cx="54864" cy="91440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1" name="Text 8"/>
          <p:cNvSpPr/>
          <p:nvPr/>
        </p:nvSpPr>
        <p:spPr>
          <a:xfrm>
            <a:off x="411480" y="31272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₹28 L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11480" y="356616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Y1 Subscription Revenue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108960" y="3017520"/>
            <a:ext cx="256032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108960" y="3017520"/>
            <a:ext cx="54864" cy="9144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15" name="Text 12"/>
          <p:cNvSpPr/>
          <p:nvPr/>
        </p:nvSpPr>
        <p:spPr>
          <a:xfrm>
            <a:off x="3246120" y="312724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₹45 L</a:t>
            </a:r>
            <a:endParaRPr lang="en-US" sz="2000" dirty="0"/>
          </a:p>
        </p:txBody>
      </p:sp>
      <p:sp>
        <p:nvSpPr>
          <p:cNvPr id="8" name="Text 13"/>
          <p:cNvSpPr/>
          <p:nvPr/>
        </p:nvSpPr>
        <p:spPr>
          <a:xfrm>
            <a:off x="3246120" y="356616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Y5 Subscription Revenue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5943600" y="3017520"/>
            <a:ext cx="2834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5943600" y="3017520"/>
            <a:ext cx="54864" cy="9144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9" name="Text 16"/>
          <p:cNvSpPr/>
          <p:nvPr/>
        </p:nvSpPr>
        <p:spPr>
          <a:xfrm>
            <a:off x="6080760" y="3127248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&gt;85%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6080760" y="356616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After Y1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320040" y="416052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2" name="Text 19"/>
          <p:cNvSpPr/>
          <p:nvPr/>
        </p:nvSpPr>
        <p:spPr>
          <a:xfrm>
            <a:off x="548640" y="411480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Recurring (Maintenance) becomes dominant income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320040" y="443484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4" name="Text 21"/>
          <p:cNvSpPr/>
          <p:nvPr/>
        </p:nvSpPr>
        <p:spPr>
          <a:xfrm>
            <a:off x="548640" y="438912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Registration reduces impact over time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320040" y="470916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6" name="Text 23"/>
          <p:cNvSpPr/>
          <p:nvPr/>
        </p:nvSpPr>
        <p:spPr>
          <a:xfrm>
            <a:off x="548640" y="46634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Predictable &amp; scalable revenue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274320" y="4965192"/>
            <a:ext cx="8595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8F71"/>
                </a:solidFill>
              </a:rPr>
              <a:t>"Over 85% of subscription revenue becomes recurring after Year 1 — creating a strong, stable cash flow base."</a:t>
            </a:r>
            <a:endParaRPr lang="en-US" sz="85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ECC612C-0C91-45EA-917D-18843E9B46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Revenue Growth — Year-wise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 Registration × Maintenance Revenue Scaling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16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594360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4297680"/>
          <a:ext cx="5760720" cy="1371600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Farmers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Registration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Maintenance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Total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2,000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4.00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24.00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28.03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2,400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28.80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29.63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2,760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0.72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33.12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33.87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3,174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0.83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38.09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38.95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3,650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0.95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43.80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44.78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6400800" y="1143000"/>
            <a:ext cx="2468880" cy="109728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6492240" y="1216152"/>
            <a:ext cx="228600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HIGHLIGHT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Subscription Revenue grows from ₹28 L → ₹45 L in 5 Years. Recurring base becomes dominant after Y1.</a:t>
            </a:r>
            <a:endParaRPr lang="en-US" sz="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6F3A70B-6320-409B-8A4A-5DC9CD6FC7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Total Income — Year-wise (All Streams Combined)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Grows from ₹1.12 Cr → ₹1.98 Cr in 5 Years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17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5943600" cy="301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4297680"/>
          <a:ext cx="6217920" cy="1371600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Farmers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Subscription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Input Txn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Marketing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Total Income (₹ Cr)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2,000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28.03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24.00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60.00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1.12 Cr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2,400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29.63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28.80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72.00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1.30 Cr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2,760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33.87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33.10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82.80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1.50 Cr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3,174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38.95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38.10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95.09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1.72 Cr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3,650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44.78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43.80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109.50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1.98 Cr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6400800" y="1143000"/>
            <a:ext cx="2468880" cy="109728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6492240" y="1216152"/>
            <a:ext cx="228600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GROWTH INSIGHT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SCPL Revenue grows from ₹1.12 Cr to nearly ₹2 Cr within five years through a scalable, transaction-linked model.</a:t>
            </a:r>
            <a:endParaRPr lang="en-US" sz="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454BE7-AD60-4E59-A825-1377D4857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FPO Income Model — Labour-Based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Stable, Volume-Driven Income for FPO Partners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18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4114800" cy="13716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70432"/>
            <a:ext cx="3931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A5C38"/>
                </a:solidFill>
              </a:rPr>
              <a:t>Base Assumptions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1554480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1" name="Text 9"/>
          <p:cNvSpPr/>
          <p:nvPr/>
        </p:nvSpPr>
        <p:spPr>
          <a:xfrm>
            <a:off x="530352" y="1517904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Labour Charges → ₹3 per kg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65760" y="1755648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3" name="Text 11"/>
          <p:cNvSpPr/>
          <p:nvPr/>
        </p:nvSpPr>
        <p:spPr>
          <a:xfrm>
            <a:off x="530352" y="1719072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Production per Farmer → 1 ton / year (1000 kg)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65760" y="1956816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5" name="Text 13"/>
          <p:cNvSpPr/>
          <p:nvPr/>
        </p:nvSpPr>
        <p:spPr>
          <a:xfrm>
            <a:off x="530352" y="1920240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Per Farmer Income → 1000 kg × ₹3 = ₹3,000 per farmer / year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65760" y="2157984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7" name="Text 15"/>
          <p:cNvSpPr/>
          <p:nvPr/>
        </p:nvSpPr>
        <p:spPr>
          <a:xfrm>
            <a:off x="530352" y="2121408"/>
            <a:ext cx="3749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Cluster Level Income (Y1) → Farmers 2,000 → ₹3,000 × 2,000 = ₹60,00,000</a:t>
            </a:r>
            <a:endParaRPr lang="en-US" sz="85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0" y="1143000"/>
          <a:ext cx="4297680" cy="1463040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Farmers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Income per Farmer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Total FPO Income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₹60 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2,400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₹72 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2,760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₹82.8 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3,174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₹95.2 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3,650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₹1.09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" name="Shape 16"/>
          <p:cNvSpPr/>
          <p:nvPr/>
        </p:nvSpPr>
        <p:spPr>
          <a:xfrm>
            <a:off x="274320" y="2743200"/>
            <a:ext cx="4114800" cy="82296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365760" y="2816352"/>
            <a:ext cx="39319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HIGHLIGHT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FPO Income (Year 1): ₹60 Lakh. No dependency on price fluctuation. Stable + predictable earnings for FPO.</a:t>
            </a:r>
            <a:endParaRPr lang="en-US" sz="800" dirty="0"/>
          </a:p>
        </p:txBody>
      </p:sp>
      <p:sp>
        <p:nvSpPr>
          <p:cNvPr id="21" name="Shape 18"/>
          <p:cNvSpPr/>
          <p:nvPr/>
        </p:nvSpPr>
        <p:spPr>
          <a:xfrm>
            <a:off x="320040" y="3840480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22" name="Text 19"/>
          <p:cNvSpPr/>
          <p:nvPr/>
        </p:nvSpPr>
        <p:spPr>
          <a:xfrm>
            <a:off x="548640" y="3803904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No dependency on price fluctuation</a:t>
            </a:r>
            <a:endParaRPr lang="en-US" sz="950" dirty="0"/>
          </a:p>
        </p:txBody>
      </p:sp>
      <p:sp>
        <p:nvSpPr>
          <p:cNvPr id="23" name="Shape 20"/>
          <p:cNvSpPr/>
          <p:nvPr/>
        </p:nvSpPr>
        <p:spPr>
          <a:xfrm>
            <a:off x="320040" y="4142232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24" name="Text 21"/>
          <p:cNvSpPr/>
          <p:nvPr/>
        </p:nvSpPr>
        <p:spPr>
          <a:xfrm>
            <a:off x="548640" y="4105656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Stable + predictable earnings for FPO</a:t>
            </a:r>
            <a:endParaRPr lang="en-US" sz="950" dirty="0"/>
          </a:p>
        </p:txBody>
      </p:sp>
      <p:sp>
        <p:nvSpPr>
          <p:cNvPr id="25" name="Shape 22"/>
          <p:cNvSpPr/>
          <p:nvPr/>
        </p:nvSpPr>
        <p:spPr>
          <a:xfrm>
            <a:off x="320040" y="4443984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26" name="Text 23"/>
          <p:cNvSpPr/>
          <p:nvPr/>
        </p:nvSpPr>
        <p:spPr>
          <a:xfrm>
            <a:off x="548640" y="44074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Income scales proportionally with farmer growth</a:t>
            </a:r>
            <a:endParaRPr lang="en-US" sz="95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3A55C1B-08E6-4EE5-8CF2-229232E13F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— Interest Cost Calculation (11% p.a.)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Obligation vs Revenue Capacity Analysis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19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4114800" cy="19202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70432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5C38"/>
                </a:solidFill>
              </a:rPr>
              <a:t>STEP 1 — Annual Interest Calculation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65760" y="1572768"/>
            <a:ext cx="3931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Revenue → ₹3.00 Cr / year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65760" y="1892808"/>
            <a:ext cx="3931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Debt (Principal 70%) → ₹3.00 Cr → ₹2.10 Cr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365760" y="2212848"/>
            <a:ext cx="39319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Interest Rate → 11% per annum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274320" y="2468880"/>
            <a:ext cx="4114800" cy="4572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14" name="Text 12"/>
          <p:cNvSpPr/>
          <p:nvPr/>
        </p:nvSpPr>
        <p:spPr>
          <a:xfrm>
            <a:off x="274320" y="2468880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D2B1A"/>
                </a:solidFill>
              </a:rPr>
              <a:t>FINAL RESULT  Annual Interest Cost: ₹23.1 Lakh</a:t>
            </a:r>
            <a:endParaRPr lang="en-US" sz="11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0" y="1143000"/>
          <a:ext cx="4297680" cy="1463040"/>
        </p:xfrm>
        <a:graphic>
          <a:graphicData uri="http://schemas.openxmlformats.org/drawingml/2006/table">
            <a:tbl>
              <a:tblPr/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Debt (₹ Cr)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Interest 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Interest (₹ L)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2.10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11%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23.1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2.10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11%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23.1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1.50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11%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23.1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1.72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11%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23.1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1.98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11%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23.1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" name="Shape 13"/>
          <p:cNvSpPr/>
          <p:nvPr/>
        </p:nvSpPr>
        <p:spPr>
          <a:xfrm>
            <a:off x="320040" y="3246120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7" name="Text 14"/>
          <p:cNvSpPr/>
          <p:nvPr/>
        </p:nvSpPr>
        <p:spPr>
          <a:xfrm>
            <a:off x="548640" y="320040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Interest is fixed cost (₹23.1 L/year)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320040" y="3566160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9" name="Text 16"/>
          <p:cNvSpPr/>
          <p:nvPr/>
        </p:nvSpPr>
        <p:spPr>
          <a:xfrm>
            <a:off x="548640" y="352044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Revenue growth improves profit margin over time</a:t>
            </a:r>
            <a:endParaRPr lang="en-US" sz="1000" dirty="0"/>
          </a:p>
        </p:txBody>
      </p:sp>
      <p:sp>
        <p:nvSpPr>
          <p:cNvPr id="15" name="Shape 17"/>
          <p:cNvSpPr/>
          <p:nvPr/>
        </p:nvSpPr>
        <p:spPr>
          <a:xfrm>
            <a:off x="320040" y="3886200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384048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3829"/>
                </a:solidFill>
              </a:rPr>
              <a:t>Strong model — high debt servicing capacity</a:t>
            </a:r>
            <a:endParaRPr lang="en-US" sz="1000" dirty="0"/>
          </a:p>
        </p:txBody>
      </p:sp>
      <p:sp>
        <p:nvSpPr>
          <p:cNvPr id="22" name="Text 19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8F71"/>
                </a:solidFill>
              </a:rPr>
              <a:t>"Strong profit generating revenue model exceeding ₹1 crore from Year 1."</a:t>
            </a:r>
            <a:endParaRPr lang="en-US" sz="9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146AC74-590D-4E55-83A1-F89AA890C9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Overview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Agri Ecosystem: Data + Infrastructure + Market (End-to-End System)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88720"/>
            <a:ext cx="402336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188720"/>
            <a:ext cx="64008" cy="114300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0" name="Shape 8"/>
          <p:cNvSpPr/>
          <p:nvPr/>
        </p:nvSpPr>
        <p:spPr>
          <a:xfrm>
            <a:off x="411480" y="1463040"/>
            <a:ext cx="502920" cy="502920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1" name="Text 9"/>
          <p:cNvSpPr/>
          <p:nvPr/>
        </p:nvSpPr>
        <p:spPr>
          <a:xfrm>
            <a:off x="1005840" y="128016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8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Integrated Agri Ecosystem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05840" y="169164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+ Infrastructure + Market (End-to-End System)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63440" y="1188720"/>
            <a:ext cx="402336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663440" y="1188720"/>
            <a:ext cx="64008" cy="114300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5" name="Shape 13"/>
          <p:cNvSpPr/>
          <p:nvPr/>
        </p:nvSpPr>
        <p:spPr>
          <a:xfrm>
            <a:off x="4800600" y="1463040"/>
            <a:ext cx="502920" cy="502920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6" name="Text 14"/>
          <p:cNvSpPr/>
          <p:nvPr/>
        </p:nvSpPr>
        <p:spPr>
          <a:xfrm>
            <a:off x="5394960" y="128016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8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Focused Commodity Strategy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394960" y="169164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Pulses &amp; Non-Perishable Crops (Stable &amp; Scalable)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74320" y="2560320"/>
            <a:ext cx="402336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74320" y="2560320"/>
            <a:ext cx="64008" cy="11430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20" name="Shape 18"/>
          <p:cNvSpPr/>
          <p:nvPr/>
        </p:nvSpPr>
        <p:spPr>
          <a:xfrm>
            <a:off x="411480" y="2834640"/>
            <a:ext cx="502920" cy="502920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1" name="Text 19"/>
          <p:cNvSpPr/>
          <p:nvPr/>
        </p:nvSpPr>
        <p:spPr>
          <a:xfrm>
            <a:off x="1005840" y="265176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8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PPP Model Execution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005840" y="306324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↔ FPO ↔ Vendor Collaboration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663440" y="2560320"/>
            <a:ext cx="4023360" cy="11430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663440" y="2560320"/>
            <a:ext cx="64008" cy="11430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25" name="Shape 23"/>
          <p:cNvSpPr/>
          <p:nvPr/>
        </p:nvSpPr>
        <p:spPr>
          <a:xfrm>
            <a:off x="4800600" y="2834640"/>
            <a:ext cx="502920" cy="502920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26" name="Text 24"/>
          <p:cNvSpPr/>
          <p:nvPr/>
        </p:nvSpPr>
        <p:spPr>
          <a:xfrm>
            <a:off x="5394960" y="2651760"/>
            <a:ext cx="3200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C38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Advantage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394960" y="3063240"/>
            <a:ext cx="3200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Owned Land (Zero Financing Burden)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57200" y="3931920"/>
            <a:ext cx="1371600" cy="731520"/>
          </a:xfrm>
          <a:prstGeom prst="rect">
            <a:avLst/>
          </a:prstGeom>
          <a:solidFill>
            <a:srgbClr val="1A5C3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57200" y="393192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Goods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1828800" y="4251960"/>
            <a:ext cx="320040" cy="73152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31" name="Shape 29"/>
          <p:cNvSpPr/>
          <p:nvPr/>
        </p:nvSpPr>
        <p:spPr>
          <a:xfrm>
            <a:off x="2103120" y="4187952"/>
            <a:ext cx="73152" cy="201168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32" name="Shape 30"/>
          <p:cNvSpPr/>
          <p:nvPr/>
        </p:nvSpPr>
        <p:spPr>
          <a:xfrm>
            <a:off x="2148840" y="3931920"/>
            <a:ext cx="1371600" cy="731520"/>
          </a:xfrm>
          <a:prstGeom prst="rect">
            <a:avLst/>
          </a:prstGeom>
          <a:solidFill>
            <a:srgbClr val="2E8B57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2148840" y="393192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Farmer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Production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3520440" y="4251960"/>
            <a:ext cx="320040" cy="73152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35" name="Shape 33"/>
          <p:cNvSpPr/>
          <p:nvPr/>
        </p:nvSpPr>
        <p:spPr>
          <a:xfrm>
            <a:off x="3794760" y="4187952"/>
            <a:ext cx="73152" cy="201168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36" name="Shape 34"/>
          <p:cNvSpPr/>
          <p:nvPr/>
        </p:nvSpPr>
        <p:spPr>
          <a:xfrm>
            <a:off x="3840480" y="3931920"/>
            <a:ext cx="1371600" cy="73152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7" name="Text 35"/>
          <p:cNvSpPr/>
          <p:nvPr/>
        </p:nvSpPr>
        <p:spPr>
          <a:xfrm>
            <a:off x="3840480" y="393192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Infrastructure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5212080" y="4251960"/>
            <a:ext cx="320040" cy="73152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39" name="Shape 37"/>
          <p:cNvSpPr/>
          <p:nvPr/>
        </p:nvSpPr>
        <p:spPr>
          <a:xfrm>
            <a:off x="5486400" y="4187952"/>
            <a:ext cx="73152" cy="201168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40" name="Shape 38"/>
          <p:cNvSpPr/>
          <p:nvPr/>
        </p:nvSpPr>
        <p:spPr>
          <a:xfrm>
            <a:off x="5532120" y="3931920"/>
            <a:ext cx="1371600" cy="731520"/>
          </a:xfrm>
          <a:prstGeom prst="rect">
            <a:avLst/>
          </a:prstGeom>
          <a:solidFill>
            <a:srgbClr val="52B78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1" name="Text 39"/>
          <p:cNvSpPr/>
          <p:nvPr/>
        </p:nvSpPr>
        <p:spPr>
          <a:xfrm>
            <a:off x="5532120" y="393192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Market /</a:t>
            </a:r>
            <a:endParaRPr lang="en-US" sz="900" dirty="0"/>
          </a:p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Buyers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6903720" y="4251960"/>
            <a:ext cx="320040" cy="73152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43" name="Shape 41"/>
          <p:cNvSpPr/>
          <p:nvPr/>
        </p:nvSpPr>
        <p:spPr>
          <a:xfrm>
            <a:off x="7178040" y="4187952"/>
            <a:ext cx="73152" cy="201168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44" name="Shape 42"/>
          <p:cNvSpPr/>
          <p:nvPr/>
        </p:nvSpPr>
        <p:spPr>
          <a:xfrm>
            <a:off x="7223760" y="3931920"/>
            <a:ext cx="1371600" cy="731520"/>
          </a:xfrm>
          <a:prstGeom prst="rect">
            <a:avLst/>
          </a:prstGeom>
          <a:solidFill>
            <a:srgbClr val="028090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45" name="Text 43"/>
          <p:cNvSpPr/>
          <p:nvPr/>
        </p:nvSpPr>
        <p:spPr>
          <a:xfrm>
            <a:off x="7223760" y="393192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Data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8F71"/>
                </a:solidFill>
              </a:rPr>
              <a:t>"From Production to Market — Fully Integrated, Transparent &amp; Scalable System"</a:t>
            </a:r>
            <a:endParaRPr lang="en-US" sz="900" dirty="0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47DE770E-7467-4AAC-80B3-A97909176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Expense Model — Year-wise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Lean Cost Structure Enabling High Operating Leverage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20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5029200" cy="1645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70432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5C38"/>
                </a:solidFill>
              </a:rPr>
              <a:t>Expense Assumptions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1554480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1" name="Text 9"/>
          <p:cNvSpPr/>
          <p:nvPr/>
        </p:nvSpPr>
        <p:spPr>
          <a:xfrm>
            <a:off x="512064" y="1517904"/>
            <a:ext cx="4663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Admin Cost → 1% of Total SCPL Revenue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365760" y="1810512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3" name="Text 11"/>
          <p:cNvSpPr/>
          <p:nvPr/>
        </p:nvSpPr>
        <p:spPr>
          <a:xfrm>
            <a:off x="512064" y="1773936"/>
            <a:ext cx="4663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Farmer Friend Cost → Starts from Year 2: ₹500 per account / month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65760" y="2066544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5" name="Text 13"/>
          <p:cNvSpPr/>
          <p:nvPr/>
        </p:nvSpPr>
        <p:spPr>
          <a:xfrm>
            <a:off x="512064" y="2029968"/>
            <a:ext cx="4663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Assume 10 Farmer Friends per cluster; Admin per Farmer FF = ₹1,200/year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365760" y="2322576"/>
            <a:ext cx="109728" cy="10972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7" name="Text 15"/>
          <p:cNvSpPr/>
          <p:nvPr/>
        </p:nvSpPr>
        <p:spPr>
          <a:xfrm>
            <a:off x="512064" y="2286000"/>
            <a:ext cx="4663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Total FF Cost (Y1) → 0 | (Y2+) → ₹12,000/year per Farmer FF (₹0.12 L)</a:t>
            </a:r>
            <a:endParaRPr lang="en-US" sz="85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2926080"/>
          <a:ext cx="6583680" cy="1371600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Farmer Friend (₹ Cr)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Admin Cost (1%)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Farmer Friend Cost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Total Expense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1.30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1.30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1.30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1.42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1.62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1.72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1.72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1.84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1.98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1.98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9" name="Shape 16"/>
          <p:cNvSpPr/>
          <p:nvPr/>
        </p:nvSpPr>
        <p:spPr>
          <a:xfrm>
            <a:off x="274320" y="4297680"/>
            <a:ext cx="8595360" cy="54864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365760" y="4370832"/>
            <a:ext cx="8412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KEY INSIGHT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Expenses remain very low relative to revenue (&lt; 2%) creating high operating leverage — even as revenue scales to ₹2 crore, operational expenses remain below ₹2 lakh demonstrating a highly efficient and scalable model.</a:t>
            </a:r>
            <a:endParaRPr lang="en-US" sz="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A96C251-6489-4179-9FFE-E2DAF9029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FPO Expenses — Year-wise Growth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Labour-Driven Variable Cost Scaling with Farmer Base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21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4572000" cy="292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0" y="1143000"/>
          <a:ext cx="4572000" cy="1417320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Farmers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Total Expense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Interest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Total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2,000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33.85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33.85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2,400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39.85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39.85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2,760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41.40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45.75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3,174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47.61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51.46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3,650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54.75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58.60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320040" y="4206240"/>
            <a:ext cx="128016" cy="128016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1" name="Text 7"/>
          <p:cNvSpPr/>
          <p:nvPr/>
        </p:nvSpPr>
        <p:spPr>
          <a:xfrm>
            <a:off x="502920" y="417880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Labour is main cost (variable)</a:t>
            </a:r>
            <a:endParaRPr lang="en-US" sz="850" dirty="0"/>
          </a:p>
        </p:txBody>
      </p:sp>
      <p:sp>
        <p:nvSpPr>
          <p:cNvPr id="12" name="Shape 8"/>
          <p:cNvSpPr/>
          <p:nvPr/>
        </p:nvSpPr>
        <p:spPr>
          <a:xfrm>
            <a:off x="320040" y="4416552"/>
            <a:ext cx="128016" cy="128016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3" name="Text 9"/>
          <p:cNvSpPr/>
          <p:nvPr/>
        </p:nvSpPr>
        <p:spPr>
          <a:xfrm>
            <a:off x="502920" y="4389120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Interest is Fixed cost</a:t>
            </a:r>
            <a:endParaRPr lang="en-US" sz="850" dirty="0"/>
          </a:p>
        </p:txBody>
      </p:sp>
      <p:sp>
        <p:nvSpPr>
          <p:cNvPr id="14" name="Shape 10"/>
          <p:cNvSpPr/>
          <p:nvPr/>
        </p:nvSpPr>
        <p:spPr>
          <a:xfrm>
            <a:off x="320040" y="4626864"/>
            <a:ext cx="128016" cy="128016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5" name="Text 11"/>
          <p:cNvSpPr/>
          <p:nvPr/>
        </p:nvSpPr>
        <p:spPr>
          <a:xfrm>
            <a:off x="502920" y="4599432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FPO cost structure is predictable — Labour scales with volume, while fixed costs remain stable</a:t>
            </a:r>
            <a:endParaRPr lang="en-US" sz="850" dirty="0"/>
          </a:p>
        </p:txBody>
      </p:sp>
      <p:sp>
        <p:nvSpPr>
          <p:cNvPr id="16" name="Shape 12"/>
          <p:cNvSpPr/>
          <p:nvPr/>
        </p:nvSpPr>
        <p:spPr>
          <a:xfrm>
            <a:off x="320040" y="4837176"/>
            <a:ext cx="128016" cy="128016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7" name="Text 13"/>
          <p:cNvSpPr/>
          <p:nvPr/>
        </p:nvSpPr>
        <p:spPr>
          <a:xfrm>
            <a:off x="502920" y="480974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1C3829"/>
                </a:solidFill>
              </a:rPr>
              <a:t>Farmer Growth → 2000 to 3,650 Farmers: Expenses grow from ₹33.85 to ₹58.60 — driven by farmer growth</a:t>
            </a:r>
            <a:endParaRPr lang="en-US" sz="85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CB6E442-8165-482D-A813-86A45A3DF3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Financial Summary — Year-wise (₹ in Lakhs)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Combined Income–Expense–Net Table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22</a:t>
            </a:r>
            <a:endParaRPr lang="en-US" sz="9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143000"/>
          <a:ext cx="6583680" cy="1508760"/>
        </p:xfrm>
        <a:graphic>
          <a:graphicData uri="http://schemas.openxmlformats.org/drawingml/2006/table">
            <a:tbl>
              <a:tblPr/>
              <a:tblGrid>
                <a:gridCol w="64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058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Total Income (₹ Cr)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Admin (1%)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Interest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Farmer Friend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Net Revenue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Net Income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23.10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24.22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87.78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1.30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1.30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23.10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24.52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105.48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23.10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24.72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125.28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1.72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1.72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23.10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24.94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147.06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1.98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1.98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23.10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0.12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25.20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172.80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320040" y="3291840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326440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Interest is fixed cost (₹23.1 L)</a:t>
            </a:r>
            <a:endParaRPr lang="en-US" sz="950" dirty="0"/>
          </a:p>
        </p:txBody>
      </p:sp>
      <p:sp>
        <p:nvSpPr>
          <p:cNvPr id="11" name="Shape 8"/>
          <p:cNvSpPr/>
          <p:nvPr/>
        </p:nvSpPr>
        <p:spPr>
          <a:xfrm>
            <a:off x="320040" y="3593592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2" name="Text 9"/>
          <p:cNvSpPr/>
          <p:nvPr/>
        </p:nvSpPr>
        <p:spPr>
          <a:xfrm>
            <a:off x="548640" y="356616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Admin cost grows with revenue</a:t>
            </a:r>
            <a:endParaRPr lang="en-US" sz="950" dirty="0"/>
          </a:p>
        </p:txBody>
      </p:sp>
      <p:sp>
        <p:nvSpPr>
          <p:cNvPr id="13" name="Shape 10"/>
          <p:cNvSpPr/>
          <p:nvPr/>
        </p:nvSpPr>
        <p:spPr>
          <a:xfrm>
            <a:off x="320040" y="3895344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4" name="Text 11"/>
          <p:cNvSpPr/>
          <p:nvPr/>
        </p:nvSpPr>
        <p:spPr>
          <a:xfrm>
            <a:off x="548640" y="3867912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Farmer Friend cost is fixed (₹0.12 L from Y2)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320040" y="4197096"/>
            <a:ext cx="146304" cy="146304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6" name="Text 13"/>
          <p:cNvSpPr/>
          <p:nvPr/>
        </p:nvSpPr>
        <p:spPr>
          <a:xfrm>
            <a:off x="548640" y="4169664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Net Revenue remains controlled &amp; stable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4754880" y="3291840"/>
            <a:ext cx="4114800" cy="155448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4846320" y="3364992"/>
            <a:ext cx="393192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HIGHLIGHT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Net Revenue grows from ₹87.78 L in Y1 to ₹172.80 L in Y5. SCPL maintains a highly efficient cost structure where revenue growth directly translates into strong net profitability.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274320" y="4846320"/>
            <a:ext cx="8595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8F71"/>
                </a:solidFill>
              </a:rPr>
              <a:t>"SCPL maintains a highly efficient cost structure where revenue growth directly translates into strong net profitability."</a:t>
            </a:r>
            <a:endParaRPr lang="en-US" sz="9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E489566-1B23-46FA-854A-3AED9545E4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FPO Net Income Statement — ₹ in Lakhs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Year-wise FPO Profitability Analysis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23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143000"/>
          <a:ext cx="5029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4023360"/>
          <a:ext cx="6217920" cy="1371600"/>
        </p:xfrm>
        <a:graphic>
          <a:graphicData uri="http://schemas.openxmlformats.org/drawingml/2006/table">
            <a:tbl>
              <a:tblPr/>
              <a:tblGrid>
                <a:gridCol w="731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Farmers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Labour Expense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Interest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Net Expenses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Net Income (₹ L)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2,000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18.00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21.85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38.15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2,400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21.60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25.45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46.55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2,760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24.84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28.69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54.11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3,174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28.57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32.42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62.78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3,650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32.85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3.85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36.70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72.80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5394960" y="1143000"/>
            <a:ext cx="3474720" cy="128016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5486400" y="1216152"/>
            <a:ext cx="329184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KEY INSIGHT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FPO registers ₹38 lakh net income in Year 1 with strong operating leverage. Significant and stable income results in increasing financial health.</a:t>
            </a:r>
            <a:endParaRPr lang="en-US" sz="8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443F88-237C-4C69-B5E3-5C70FABBE2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Infrastructure Expenses — Electricity &amp; Security (₹ in Lakhs)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PPP Cost Sharing Model for Operational Expenses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24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4114800" cy="100584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65760" y="117043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A5C38"/>
                </a:solidFill>
              </a:rPr>
              <a:t>TOTAL INFRASTRUCTURE COST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65760" y="1463040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Monthly Electricity → ₹2.00 L  |  Monthly Security → ₹1.00 L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65760" y="1719072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Annual Electricity → ₹24.00 L  |  Annual Security → ₹12.00 L</a:t>
            </a:r>
            <a:endParaRPr lang="en-US" sz="9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2286000"/>
          <a:ext cx="4114800" cy="944880"/>
        </p:xfrm>
        <a:graphic>
          <a:graphicData uri="http://schemas.openxmlformats.org/drawingml/2006/table">
            <a:tbl>
              <a:tblPr/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Stakeholder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Share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Monthly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Annual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FPO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60%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1.20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14.40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SCPL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25%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0.50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6.00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Warehouse Vendor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15%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0.30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3.60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0" y="2286000"/>
          <a:ext cx="4114800" cy="944880"/>
        </p:xfrm>
        <a:graphic>
          <a:graphicData uri="http://schemas.openxmlformats.org/drawingml/2006/table">
            <a:tbl>
              <a:tblPr/>
              <a:tblGrid>
                <a:gridCol w="1463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Stakeholder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Share%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Monthly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Annual (₹ L)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SCPL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33.33%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0.33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4.00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FPO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33.33%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0.33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4.00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Warehouse Vendor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33.33%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0.33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4.00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" name="Shape 10"/>
          <p:cNvSpPr/>
          <p:nvPr/>
        </p:nvSpPr>
        <p:spPr>
          <a:xfrm>
            <a:off x="320040" y="3931920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5" name="Text 11"/>
          <p:cNvSpPr/>
          <p:nvPr/>
        </p:nvSpPr>
        <p:spPr>
          <a:xfrm>
            <a:off x="548640" y="390448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Major banks on FPO (operational intensity — 60% electricity)</a:t>
            </a:r>
            <a:endParaRPr lang="en-US" sz="950" dirty="0"/>
          </a:p>
        </p:txBody>
      </p:sp>
      <p:sp>
        <p:nvSpPr>
          <p:cNvPr id="16" name="Shape 12"/>
          <p:cNvSpPr/>
          <p:nvPr/>
        </p:nvSpPr>
        <p:spPr>
          <a:xfrm>
            <a:off x="320040" y="4233672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7" name="Text 13"/>
          <p:cNvSpPr/>
          <p:nvPr/>
        </p:nvSpPr>
        <p:spPr>
          <a:xfrm>
            <a:off x="548640" y="42062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SCPL contributes proportionally — fair responsibility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320040" y="4535424"/>
            <a:ext cx="146304" cy="146304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9" name="Text 15"/>
          <p:cNvSpPr/>
          <p:nvPr/>
        </p:nvSpPr>
        <p:spPr>
          <a:xfrm>
            <a:off x="548640" y="4507992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Supports secure operations across ecosystem</a:t>
            </a:r>
            <a:endParaRPr lang="en-US" sz="950" dirty="0"/>
          </a:p>
        </p:txBody>
      </p:sp>
      <p:sp>
        <p:nvSpPr>
          <p:cNvPr id="20" name="Shape 16"/>
          <p:cNvSpPr/>
          <p:nvPr/>
        </p:nvSpPr>
        <p:spPr>
          <a:xfrm>
            <a:off x="274320" y="4709160"/>
            <a:ext cx="8595360" cy="36576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Text 17"/>
          <p:cNvSpPr/>
          <p:nvPr/>
        </p:nvSpPr>
        <p:spPr>
          <a:xfrm>
            <a:off x="365760" y="4782312"/>
            <a:ext cx="8412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PPP COST SHARING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Security costs are equally shared among all stakeholders, ensuring accountability and operational safety across the infrastructure.</a:t>
            </a:r>
            <a:endParaRPr lang="en-US" sz="8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CF47F05-810B-4723-903A-4FB0B6965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Expenses — Equal Sharing Model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Shared Accountability for Infrastructure Safety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256032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143000"/>
            <a:ext cx="54864" cy="91440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0" name="Text 8"/>
          <p:cNvSpPr/>
          <p:nvPr/>
        </p:nvSpPr>
        <p:spPr>
          <a:xfrm>
            <a:off x="411480" y="12527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₹1.00 L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11480" y="16916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Monthly Security Cost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108960" y="1143000"/>
            <a:ext cx="256032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08960" y="1143000"/>
            <a:ext cx="54864" cy="9144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14" name="Text 12"/>
          <p:cNvSpPr/>
          <p:nvPr/>
        </p:nvSpPr>
        <p:spPr>
          <a:xfrm>
            <a:off x="3246120" y="1252728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4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₹12.00 L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3246120" y="169164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Security Cost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943600" y="1143000"/>
            <a:ext cx="283464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943600" y="1143000"/>
            <a:ext cx="54864" cy="9144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6080760" y="1252728"/>
            <a:ext cx="2651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33.3%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080760" y="16916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Partner's Share</a:t>
            </a:r>
            <a:endParaRPr lang="en-US" sz="9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2286000"/>
          <a:ext cx="8595360" cy="129540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Stakeholder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Share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Monthly (₹ L)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Annual (₹ L)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SCPL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33.33%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0.33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4.00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FPO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33.33%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0.33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4.00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Warehouse Vendor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33.33%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0.33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4.00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TOTAL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100%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1.00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C3829"/>
                          </a:solidFill>
                        </a:rPr>
                        <a:t>12.00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1" name="Shape 18"/>
          <p:cNvSpPr/>
          <p:nvPr/>
        </p:nvSpPr>
        <p:spPr>
          <a:xfrm>
            <a:off x="274320" y="3977640"/>
            <a:ext cx="8595360" cy="82296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365760" y="4050792"/>
            <a:ext cx="84124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KEY INSIGHT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Equal sharing ensures fair responsibility, accountability and operational safety across the infrastructure. Security costs are equally shared among all stakeholders, ensuring accountability and operational safety across the infrastructure.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274320" y="4892040"/>
            <a:ext cx="8595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50" i="1" dirty="0">
                <a:solidFill>
                  <a:srgbClr val="6B8F71"/>
                </a:solidFill>
              </a:rPr>
              <a:t>"Security costs are equally shared among all stakeholders, ensuring accountability and operational safety across the infrastructure."</a:t>
            </a:r>
            <a:endParaRPr lang="en-US" sz="85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FE096F9-D8B7-4D57-AEC4-9734F5374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Balance Sheet — Year 1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Financial Position at End of Year 1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26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19202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143000"/>
            <a:ext cx="54864" cy="73152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0" name="Text 8"/>
          <p:cNvSpPr/>
          <p:nvPr/>
        </p:nvSpPr>
        <p:spPr>
          <a:xfrm>
            <a:off x="411480" y="1252728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₹3.00 Cr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11480" y="158191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Investment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468880" y="1143000"/>
            <a:ext cx="19202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2468880" y="1143000"/>
            <a:ext cx="54864" cy="73152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4" name="Text 12"/>
          <p:cNvSpPr/>
          <p:nvPr/>
        </p:nvSpPr>
        <p:spPr>
          <a:xfrm>
            <a:off x="2606040" y="1252728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A5C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₹0.90 Cr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2606040" y="158191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 &amp; Bank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663440" y="1143000"/>
            <a:ext cx="19202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1143000"/>
            <a:ext cx="54864" cy="73152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4800600" y="1252728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₹1.72 Cr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4800600" y="158191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Reserve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858000" y="1143000"/>
            <a:ext cx="1920240" cy="7315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58000" y="1143000"/>
            <a:ext cx="54864" cy="73152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2" name="Text 20"/>
          <p:cNvSpPr/>
          <p:nvPr/>
        </p:nvSpPr>
        <p:spPr>
          <a:xfrm>
            <a:off x="6995160" y="1252728"/>
            <a:ext cx="17373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₹2.10 Cr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995160" y="158191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B8F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Loan (70%)</a:t>
            </a:r>
            <a:endParaRPr lang="en-US" sz="900" dirty="0"/>
          </a:p>
        </p:txBody>
      </p:sp>
      <p:graphicFrame>
        <p:nvGraphicFramePr>
          <p:cNvPr id="2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2011680"/>
          <a:ext cx="8595360" cy="251460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ASSETS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₹ 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LIABILITIES &amp; EQUITY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</a:rPr>
                        <a:t>₹ 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Infrastructure (Net)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₹285L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Equity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Cash &amp; Bank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₹80L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Promoter Equity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₹90L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Receivables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₹25L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Retained Earnings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₹102L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Total Assets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₹390L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Total Equity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₹192L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Liabilities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Term Loan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₹190L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Equity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Payables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₹8L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Promoter Equity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₹90L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Total Liabilities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₹198L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Retained Earnings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₹102L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Total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₹390L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Total Equity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C3829"/>
                          </a:solidFill>
                        </a:rPr>
                        <a:t>₹192L</a:t>
                      </a: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9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5" name="Shape 22"/>
          <p:cNvSpPr/>
          <p:nvPr/>
        </p:nvSpPr>
        <p:spPr>
          <a:xfrm>
            <a:off x="274320" y="4480560"/>
            <a:ext cx="8595360" cy="41148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6" name="Text 23"/>
          <p:cNvSpPr/>
          <p:nvPr/>
        </p:nvSpPr>
        <p:spPr>
          <a:xfrm>
            <a:off x="365760" y="4553712"/>
            <a:ext cx="84124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PITCH LINE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This strong first-year balance sheet, with significant retained earnings and comfortable leverage, demonstrates our robust financial health and sound operational management.</a:t>
            </a:r>
            <a:endParaRPr lang="en-US" sz="8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9022107-A0C3-4F9D-B15A-0F3F3519C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D2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3" name="Text 1"/>
          <p:cNvSpPr/>
          <p:nvPr/>
        </p:nvSpPr>
        <p:spPr>
          <a:xfrm>
            <a:off x="365760" y="36576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4A623"/>
                </a:solidFill>
              </a:rPr>
              <a:t>WHY INVEST?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7724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Croppers</a:t>
            </a: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Limited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1874520"/>
            <a:ext cx="201168" cy="20116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6" name="Text 4"/>
          <p:cNvSpPr/>
          <p:nvPr/>
        </p:nvSpPr>
        <p:spPr>
          <a:xfrm>
            <a:off x="658368" y="184708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Low investment, strong returns (~2 years)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65760" y="2221992"/>
            <a:ext cx="201168" cy="20116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8" name="Text 6"/>
          <p:cNvSpPr/>
          <p:nvPr/>
        </p:nvSpPr>
        <p:spPr>
          <a:xfrm>
            <a:off x="658368" y="219456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Stable operational income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65760" y="2569464"/>
            <a:ext cx="201168" cy="20116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0" name="Text 8"/>
          <p:cNvSpPr/>
          <p:nvPr/>
        </p:nvSpPr>
        <p:spPr>
          <a:xfrm>
            <a:off x="658368" y="2542032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Quick payback (~2 years)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365760" y="2916936"/>
            <a:ext cx="201168" cy="20116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2" name="Text 10"/>
          <p:cNvSpPr/>
          <p:nvPr/>
        </p:nvSpPr>
        <p:spPr>
          <a:xfrm>
            <a:off x="658368" y="2889504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Financial strength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3264408"/>
            <a:ext cx="201168" cy="20116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" y="3236976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Profit retention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3611880"/>
            <a:ext cx="201168" cy="201168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" y="358444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Bankability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029200" y="274320"/>
            <a:ext cx="3840480" cy="2011680"/>
          </a:xfrm>
          <a:prstGeom prst="rect">
            <a:avLst/>
          </a:prstGeom>
          <a:solidFill>
            <a:srgbClr val="1A5C3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120640" y="3200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4A623"/>
                </a:solidFill>
              </a:rPr>
              <a:t>FINAL IMPACT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12064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FFFFFF"/>
                </a:solidFill>
              </a:rPr>
              <a:t>These 2 slides show: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120640" y="10515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→ Financial strength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120640" y="13533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→ Profit retention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120640" y="16550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</a:rPr>
              <a:t>→ Bankability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029200" y="2468880"/>
            <a:ext cx="3840480" cy="21031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5120640" y="25146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5C38"/>
                </a:solidFill>
              </a:rPr>
              <a:t>FPO Balance Sheet (Year 1)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120640" y="292608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Equity → ₹15L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7132320" y="29260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8F71"/>
                </a:solidFill>
              </a:rPr>
              <a:t>Net Income → ₹30L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5120640" y="32735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Investment → ₹50L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7132320" y="327355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8F71"/>
                </a:solidFill>
              </a:rPr>
              <a:t>(before interest &amp; depreciation)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5120640" y="362102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1C3829"/>
                </a:solidFill>
              </a:rPr>
              <a:t>Loan → ₹35L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7132320" y="3621024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32" name="Text 30"/>
          <p:cNvSpPr/>
          <p:nvPr/>
        </p:nvSpPr>
        <p:spPr>
          <a:xfrm>
            <a:off x="274320" y="4663440"/>
            <a:ext cx="8595360" cy="4800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2B1A"/>
                </a:solidFill>
              </a:rPr>
              <a:t>Building India's First Infrastructure-Led Agri Market System   |   Join Us as a Partner</a:t>
            </a:r>
            <a:endParaRPr lang="en-US" sz="13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D3A405-9022-4BBD-AEB0-B425FE912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29" y="-39754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6A339D5-7D8C-4559-B411-3D55484DA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31"/>
            <a:ext cx="9144000" cy="510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42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Investment: ₹5.00 Crore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Cluster Investment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3</a:t>
            </a:r>
            <a:endParaRPr lang="en-US" sz="9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143000"/>
          <a:ext cx="5029200" cy="146304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INVESTOR / VENDOR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AMOUNT (₹ Cr)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PERCENTAGE (%)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SCPL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3.00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Godam Vendor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1.20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24%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FPO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0.50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Other / Contingency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0.30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6%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TOTAL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5.00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Chart 0"/>
          <p:cNvGraphicFramePr/>
          <p:nvPr/>
        </p:nvGraphicFramePr>
        <p:xfrm>
          <a:off x="5303520" y="1005840"/>
          <a:ext cx="347472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hape 6"/>
          <p:cNvSpPr/>
          <p:nvPr/>
        </p:nvSpPr>
        <p:spPr>
          <a:xfrm>
            <a:off x="274320" y="3703320"/>
            <a:ext cx="5029200" cy="77724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365760" y="3776472"/>
            <a:ext cx="484632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PPP MODEL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Balanced PPP Investment Model — Risk Distributed, Ownership Shared, Scalability Enabled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274320" y="4663440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8F71"/>
                </a:solidFill>
              </a:rPr>
              <a:t>"Balanced PPP Investment Model — Risk Distributed, Ownership Shared, Scalability Enabled"</a:t>
            </a:r>
            <a:endParaRPr lang="en-US" sz="9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83541D1-B170-4865-A508-240309E56E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0292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 Evaluation — ₹5 Cr Utilization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Component-wise Breakdown of Capital Deployment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4</a:t>
            </a:r>
            <a:endParaRPr lang="en-US" sz="9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1143000"/>
          <a:ext cx="4114800" cy="212598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Component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50" b="1" dirty="0">
                          <a:solidFill>
                            <a:srgbClr val="FFFFFF"/>
                          </a:solidFill>
                        </a:rPr>
                        <a:t>Amount (₹ Cr)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Core Infrastructure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0.70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Collection Center (0.5 acre)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0.50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Processing Shed (0.5 acre)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0.55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SCPL Office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0.30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Electrical + Security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0.25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Processing Shed (Vendor)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1.20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Warehouse (Vendor)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1.00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FPO Machinery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C3829"/>
                          </a:solidFill>
                        </a:rPr>
                        <a:t>0.50</a:t>
                      </a:r>
                      <a:endParaRPr lang="en-US" sz="95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9" name="Chart 0"/>
          <p:cNvGraphicFramePr/>
          <p:nvPr/>
        </p:nvGraphicFramePr>
        <p:xfrm>
          <a:off x="4572000" y="1097280"/>
          <a:ext cx="429768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Shape 6"/>
          <p:cNvSpPr/>
          <p:nvPr/>
        </p:nvSpPr>
        <p:spPr>
          <a:xfrm>
            <a:off x="274320" y="4206240"/>
            <a:ext cx="8595360" cy="68580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7"/>
          <p:cNvSpPr/>
          <p:nvPr/>
        </p:nvSpPr>
        <p:spPr>
          <a:xfrm>
            <a:off x="365760" y="4279392"/>
            <a:ext cx="841248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DEPLOYMENT INSIGHT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Major investment is directed towards core infrastructure &amp; storage capacity — ensuring strong asset creation and operational efficiency.</a:t>
            </a:r>
            <a:endParaRPr lang="en-US" sz="800" dirty="0"/>
          </a:p>
        </p:txBody>
      </p:sp>
      <p:sp>
        <p:nvSpPr>
          <p:cNvPr id="12" name="Shape 8"/>
          <p:cNvSpPr/>
          <p:nvPr/>
        </p:nvSpPr>
        <p:spPr>
          <a:xfrm>
            <a:off x="274320" y="4114800"/>
            <a:ext cx="4114800" cy="320040"/>
          </a:xfrm>
          <a:prstGeom prst="rect">
            <a:avLst/>
          </a:prstGeom>
          <a:solidFill>
            <a:srgbClr val="0D2B1A"/>
          </a:solidFill>
          <a:ln/>
        </p:spPr>
      </p:sp>
      <p:sp>
        <p:nvSpPr>
          <p:cNvPr id="13" name="Text 9"/>
          <p:cNvSpPr/>
          <p:nvPr/>
        </p:nvSpPr>
        <p:spPr>
          <a:xfrm>
            <a:off x="274320" y="411480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4A623"/>
                </a:solidFill>
              </a:rPr>
              <a:t>Total Investment: ₹5.00 Cr</a:t>
            </a:r>
            <a:endParaRPr lang="en-US" sz="12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EFF5240-DF17-4D74-944B-9A328AEDDC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480060" cy="4800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Debt–Equity Structure (30:70)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Optimised Capital Structure for Scalability &amp; Returns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57200" y="1188720"/>
            <a:ext cx="3474720" cy="1463040"/>
          </a:xfrm>
          <a:prstGeom prst="rect">
            <a:avLst/>
          </a:prstGeom>
          <a:solidFill>
            <a:srgbClr val="1A5C3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28016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Equity (30%)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169164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4A623"/>
                </a:solidFill>
              </a:rPr>
              <a:t>₹1.50 Cr</a:t>
            </a:r>
            <a:endParaRPr lang="en-US" sz="3600" dirty="0"/>
          </a:p>
        </p:txBody>
      </p:sp>
      <p:sp>
        <p:nvSpPr>
          <p:cNvPr id="11" name="Shape 9"/>
          <p:cNvSpPr/>
          <p:nvPr/>
        </p:nvSpPr>
        <p:spPr>
          <a:xfrm>
            <a:off x="4572000" y="1188720"/>
            <a:ext cx="3474720" cy="1463040"/>
          </a:xfrm>
          <a:prstGeom prst="rect">
            <a:avLst/>
          </a:prstGeom>
          <a:solidFill>
            <a:srgbClr val="028090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72000" y="128016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Debt (70%)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0" y="1691640"/>
            <a:ext cx="3474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4A623"/>
                </a:solidFill>
              </a:rPr>
              <a:t>₹3.50 Cr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3474720" y="169164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C3829"/>
                </a:solidFill>
              </a:rPr>
              <a:t>Total: ₹5.00 Cr</a:t>
            </a:r>
            <a:endParaRPr lang="en-US" sz="1400" dirty="0"/>
          </a:p>
        </p:txBody>
      </p:sp>
      <p:graphicFrame>
        <p:nvGraphicFramePr>
          <p:cNvPr id="15" name="Chart 0"/>
          <p:cNvGraphicFramePr/>
          <p:nvPr/>
        </p:nvGraphicFramePr>
        <p:xfrm>
          <a:off x="3474720" y="1097280"/>
          <a:ext cx="22860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2880360"/>
          <a:ext cx="8595360" cy="97536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Stakeholder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Total Cost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Equity (30%)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Debt (70%)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SCPL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₹3.00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₹0.90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₹2.10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₹1.20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₹0.36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₹0.84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FPO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₹0.50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₹0.15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₹0.35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Shape 13"/>
          <p:cNvSpPr/>
          <p:nvPr/>
        </p:nvSpPr>
        <p:spPr>
          <a:xfrm>
            <a:off x="274320" y="4297680"/>
            <a:ext cx="8595360" cy="594360"/>
          </a:xfrm>
          <a:prstGeom prst="rect">
            <a:avLst/>
          </a:prstGeom>
          <a:solidFill>
            <a:srgbClr val="F4A623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Text 14"/>
          <p:cNvSpPr/>
          <p:nvPr/>
        </p:nvSpPr>
        <p:spPr>
          <a:xfrm>
            <a:off x="365760" y="4370832"/>
            <a:ext cx="8412480" cy="484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800" b="1" dirty="0">
                <a:solidFill>
                  <a:srgbClr val="0D2B1A"/>
                </a:solidFill>
              </a:rPr>
              <a:t>STRUCTURE INSIGHT
</a:t>
            </a:r>
            <a:endParaRPr lang="en-US" sz="800" dirty="0"/>
          </a:p>
          <a:p>
            <a:pPr marL="0" indent="0">
              <a:buNone/>
            </a:pPr>
            <a:r>
              <a:rPr lang="en-US" sz="950" dirty="0">
                <a:solidFill>
                  <a:srgbClr val="0D2B1A"/>
                </a:solidFill>
              </a:rPr>
              <a:t>Optimized capital structure — lower equity burden with strong leverage, enabling faster scalability and higher return potential.</a:t>
            </a:r>
            <a:endParaRPr lang="en-US" sz="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57C524D-6214-498A-BEBB-C821B8014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1562" y="-53671"/>
            <a:ext cx="525780" cy="5257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 Evaluation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Returns &amp; Payback Analysis for Each Partner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6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43000"/>
            <a:ext cx="274320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143000"/>
            <a:ext cx="2743200" cy="5486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1161288"/>
            <a:ext cx="2560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SCPL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65760" y="182880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Investment: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371600" y="18288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₹3.00 Cr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365760" y="23317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Net Income (Y1):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371600" y="23317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₹1.78 Cr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65760" y="283464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Payback: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371600" y="28346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2–3 Years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365760" y="333756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Type: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371600" y="333756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High Return Anchor Investor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154680" y="1143000"/>
            <a:ext cx="274320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3154680" y="1143000"/>
            <a:ext cx="2743200" cy="54864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1" name="Text 19"/>
          <p:cNvSpPr/>
          <p:nvPr/>
        </p:nvSpPr>
        <p:spPr>
          <a:xfrm>
            <a:off x="3246120" y="1161288"/>
            <a:ext cx="2560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FPO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246120" y="182880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Investment: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251960" y="18288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₹0.50 Cr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3246120" y="23317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Net Income (Y1):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251960" y="23317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₹0.30 Cr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3246120" y="283464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Payback: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4251960" y="28346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~2 Years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3246120" y="333756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Type: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251960" y="333756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Income Multiplier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035040" y="1143000"/>
            <a:ext cx="2743200" cy="3474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6035040" y="1143000"/>
            <a:ext cx="2743200" cy="5486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2" name="Text 30"/>
          <p:cNvSpPr/>
          <p:nvPr/>
        </p:nvSpPr>
        <p:spPr>
          <a:xfrm>
            <a:off x="6126480" y="1161288"/>
            <a:ext cx="2560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Vendor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126480" y="182880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Investment: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132320" y="18288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₹1.20 Cr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6126480" y="233172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Net Income (Y1):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7132320" y="23317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Stable Returns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6126480" y="283464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Payback:</a:t>
            </a:r>
            <a:endParaRPr lang="en-US" sz="900" dirty="0"/>
          </a:p>
        </p:txBody>
      </p:sp>
      <p:sp>
        <p:nvSpPr>
          <p:cNvPr id="38" name="Text 36"/>
          <p:cNvSpPr/>
          <p:nvPr/>
        </p:nvSpPr>
        <p:spPr>
          <a:xfrm>
            <a:off x="7132320" y="28346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2–3 Years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126480" y="3337560"/>
            <a:ext cx="1005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Type: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132320" y="333756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Stable Storage + Financing Income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274320" y="461772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6B8F71"/>
                </a:solidFill>
              </a:rPr>
              <a:t>Payback Timeline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274320" y="4800600"/>
            <a:ext cx="2468880" cy="73152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43" name="Shape 41"/>
          <p:cNvSpPr/>
          <p:nvPr/>
        </p:nvSpPr>
        <p:spPr>
          <a:xfrm>
            <a:off x="274320" y="4892040"/>
            <a:ext cx="1645920" cy="73152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44" name="Shape 42"/>
          <p:cNvSpPr/>
          <p:nvPr/>
        </p:nvSpPr>
        <p:spPr>
          <a:xfrm>
            <a:off x="274320" y="4983480"/>
            <a:ext cx="2468880" cy="73152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45" name="Text 43"/>
          <p:cNvSpPr/>
          <p:nvPr/>
        </p:nvSpPr>
        <p:spPr>
          <a:xfrm>
            <a:off x="274320" y="4828032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i="1" dirty="0">
                <a:solidFill>
                  <a:srgbClr val="6B8F71"/>
                </a:solidFill>
              </a:rPr>
              <a:t>"Balanced returns across all stakeholders — high ROI for SCPL, rapid income growth for farmers, and stable long-term earnings for infrastructure partners."</a:t>
            </a:r>
            <a:endParaRPr lang="en-US" sz="800" dirty="0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B3C8F3C8-EE97-46FD-B466-9DC0AB3C4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2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2B1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PPP Structure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Roles &amp; Risk Distribution Model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7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474720" y="1143000"/>
            <a:ext cx="2194560" cy="822960"/>
          </a:xfrm>
          <a:prstGeom prst="rect">
            <a:avLst/>
          </a:prstGeom>
          <a:solidFill>
            <a:srgbClr val="1A5C3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474720" y="114300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SCPL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Infra + Platform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743200"/>
            <a:ext cx="2194560" cy="822960"/>
          </a:xfrm>
          <a:prstGeom prst="rect">
            <a:avLst/>
          </a:prstGeom>
          <a:solidFill>
            <a:srgbClr val="028090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457200" y="274320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Vendor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(Storage)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492240" y="2743200"/>
            <a:ext cx="2194560" cy="822960"/>
          </a:xfrm>
          <a:prstGeom prst="rect">
            <a:avLst/>
          </a:prstGeom>
          <a:solidFill>
            <a:srgbClr val="52B788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92240" y="274320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FPO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(Operations)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3977640" y="2331720"/>
            <a:ext cx="1188720" cy="822960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5" name="Text 13"/>
          <p:cNvSpPr/>
          <p:nvPr/>
        </p:nvSpPr>
        <p:spPr>
          <a:xfrm>
            <a:off x="3977640" y="2331720"/>
            <a:ext cx="1188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0D2B1A"/>
                </a:solidFill>
              </a:rPr>
              <a:t>Mutual</a:t>
            </a:r>
            <a:endParaRPr lang="en-US" sz="800" dirty="0"/>
          </a:p>
          <a:p>
            <a:pPr marL="0" indent="0" algn="ctr">
              <a:buNone/>
            </a:pPr>
            <a:r>
              <a:rPr lang="en-US" sz="800" b="1" dirty="0">
                <a:solidFill>
                  <a:srgbClr val="0D2B1A"/>
                </a:solidFill>
              </a:rPr>
              <a:t>Dependency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4572000" y="1965960"/>
            <a:ext cx="0" cy="365760"/>
          </a:xfrm>
          <a:prstGeom prst="line">
            <a:avLst/>
          </a:prstGeom>
          <a:noFill/>
          <a:ln w="19050">
            <a:solidFill>
              <a:srgbClr val="F4A62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2651760" y="3154680"/>
            <a:ext cx="1325880" cy="0"/>
          </a:xfrm>
          <a:prstGeom prst="line">
            <a:avLst/>
          </a:prstGeom>
          <a:noFill/>
          <a:ln w="19050">
            <a:solidFill>
              <a:srgbClr val="F4A623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154680"/>
            <a:ext cx="1325880" cy="0"/>
          </a:xfrm>
          <a:prstGeom prst="line">
            <a:avLst/>
          </a:prstGeom>
          <a:noFill/>
          <a:ln w="19050">
            <a:solidFill>
              <a:srgbClr val="F4A623"/>
            </a:solidFill>
            <a:prstDash val="solid"/>
          </a:ln>
        </p:spPr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3794760"/>
          <a:ext cx="8595360" cy="97536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Partner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Role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Investment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SCPL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Infra + Platform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₹3.00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Vendor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Storage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₹1.20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FPO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Operations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₹0.50 Cr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Shape 17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21" name="Text 18"/>
          <p:cNvSpPr/>
          <p:nvPr/>
        </p:nvSpPr>
        <p:spPr>
          <a:xfrm>
            <a:off x="274320" y="4754880"/>
            <a:ext cx="8595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D2B1A"/>
                </a:solidFill>
              </a:rPr>
              <a:t>Risk Distributed | Revenue Distributed</a:t>
            </a:r>
            <a:endParaRPr lang="en-US" sz="1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EA7F055-5F6D-4E68-9390-B717B52E2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SOP &amp; Responsibilities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SCPL → FPO → Vendor → Market: Clearly Defined Operational Roles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8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74320" y="1188720"/>
            <a:ext cx="2743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274320" y="1188720"/>
            <a:ext cx="2743200" cy="45720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10" name="Text 8"/>
          <p:cNvSpPr/>
          <p:nvPr/>
        </p:nvSpPr>
        <p:spPr>
          <a:xfrm>
            <a:off x="365760" y="1207008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SCPL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1828800" y="1261872"/>
            <a:ext cx="1097280" cy="292608"/>
          </a:xfrm>
          <a:prstGeom prst="rect">
            <a:avLst/>
          </a:prstGeom>
          <a:solidFill>
            <a:srgbClr val="FFFFFF">
              <a:alpha val="70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828800" y="1261872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0D2B1A"/>
                </a:solidFill>
              </a:rPr>
              <a:t>System Controller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411480" y="1828800"/>
            <a:ext cx="201168" cy="201168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4" name="Text 12"/>
          <p:cNvSpPr/>
          <p:nvPr/>
        </p:nvSpPr>
        <p:spPr>
          <a:xfrm>
            <a:off x="685800" y="178308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Digital Platform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(e-Bid System)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411480" y="2377440"/>
            <a:ext cx="201168" cy="201168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6" name="Text 14"/>
          <p:cNvSpPr/>
          <p:nvPr/>
        </p:nvSpPr>
        <p:spPr>
          <a:xfrm>
            <a:off x="685800" y="233172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Market &amp; Pricing Info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411480" y="2926080"/>
            <a:ext cx="201168" cy="201168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288036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Buyer Linkage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11480" y="3474720"/>
            <a:ext cx="201168" cy="201168"/>
          </a:xfrm>
          <a:prstGeom prst="line">
            <a:avLst/>
          </a:prstGeom>
          <a:solidFill>
            <a:srgbClr val="1A5C38"/>
          </a:solidFill>
          <a:ln/>
        </p:spPr>
      </p:sp>
      <p:sp>
        <p:nvSpPr>
          <p:cNvPr id="20" name="Text 18"/>
          <p:cNvSpPr/>
          <p:nvPr/>
        </p:nvSpPr>
        <p:spPr>
          <a:xfrm>
            <a:off x="685800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Price Discovery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154680" y="1188720"/>
            <a:ext cx="2743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154680" y="1188720"/>
            <a:ext cx="2743200" cy="457200"/>
          </a:xfrm>
          <a:prstGeom prst="rect">
            <a:avLst/>
          </a:prstGeom>
          <a:solidFill>
            <a:srgbClr val="52B788"/>
          </a:solidFill>
          <a:ln/>
        </p:spPr>
      </p:sp>
      <p:sp>
        <p:nvSpPr>
          <p:cNvPr id="23" name="Text 21"/>
          <p:cNvSpPr/>
          <p:nvPr/>
        </p:nvSpPr>
        <p:spPr>
          <a:xfrm>
            <a:off x="3246120" y="1207008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FPO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709160" y="1261872"/>
            <a:ext cx="1097280" cy="292608"/>
          </a:xfrm>
          <a:prstGeom prst="rect">
            <a:avLst/>
          </a:prstGeom>
          <a:solidFill>
            <a:srgbClr val="FFFFFF">
              <a:alpha val="7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4709160" y="1261872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0D2B1A"/>
                </a:solidFill>
              </a:rPr>
              <a:t>Operational Engine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3291840" y="1828800"/>
            <a:ext cx="201168" cy="201168"/>
          </a:xfrm>
          <a:prstGeom prst="line">
            <a:avLst/>
          </a:prstGeom>
          <a:solidFill>
            <a:srgbClr val="52B788"/>
          </a:solidFill>
          <a:ln/>
        </p:spPr>
      </p:sp>
      <p:sp>
        <p:nvSpPr>
          <p:cNvPr id="27" name="Text 25"/>
          <p:cNvSpPr/>
          <p:nvPr/>
        </p:nvSpPr>
        <p:spPr>
          <a:xfrm>
            <a:off x="3566160" y="178308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Sorting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3291840" y="2377440"/>
            <a:ext cx="201168" cy="201168"/>
          </a:xfrm>
          <a:prstGeom prst="line">
            <a:avLst/>
          </a:prstGeom>
          <a:solidFill>
            <a:srgbClr val="52B788"/>
          </a:solidFill>
          <a:ln/>
        </p:spPr>
      </p:sp>
      <p:sp>
        <p:nvSpPr>
          <p:cNvPr id="29" name="Text 27"/>
          <p:cNvSpPr/>
          <p:nvPr/>
        </p:nvSpPr>
        <p:spPr>
          <a:xfrm>
            <a:off x="3566160" y="233172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Grading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3291840" y="2926080"/>
            <a:ext cx="201168" cy="201168"/>
          </a:xfrm>
          <a:prstGeom prst="line">
            <a:avLst/>
          </a:prstGeom>
          <a:solidFill>
            <a:srgbClr val="52B788"/>
          </a:solidFill>
          <a:ln/>
        </p:spPr>
      </p:sp>
      <p:sp>
        <p:nvSpPr>
          <p:cNvPr id="31" name="Text 29"/>
          <p:cNvSpPr/>
          <p:nvPr/>
        </p:nvSpPr>
        <p:spPr>
          <a:xfrm>
            <a:off x="3566160" y="288036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Packing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91840" y="3474720"/>
            <a:ext cx="201168" cy="201168"/>
          </a:xfrm>
          <a:prstGeom prst="line">
            <a:avLst/>
          </a:prstGeom>
          <a:solidFill>
            <a:srgbClr val="52B788"/>
          </a:solidFill>
          <a:ln/>
        </p:spPr>
      </p:sp>
      <p:sp>
        <p:nvSpPr>
          <p:cNvPr id="33" name="Text 31"/>
          <p:cNvSpPr/>
          <p:nvPr/>
        </p:nvSpPr>
        <p:spPr>
          <a:xfrm>
            <a:off x="3566160" y="342900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Labour &amp; Operations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6035040" y="1188720"/>
            <a:ext cx="2743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5" name="Shape 33"/>
          <p:cNvSpPr/>
          <p:nvPr/>
        </p:nvSpPr>
        <p:spPr>
          <a:xfrm>
            <a:off x="6035040" y="1188720"/>
            <a:ext cx="2743200" cy="4572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6" name="Text 34"/>
          <p:cNvSpPr/>
          <p:nvPr/>
        </p:nvSpPr>
        <p:spPr>
          <a:xfrm>
            <a:off x="6126480" y="1207008"/>
            <a:ext cx="13716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</a:rPr>
              <a:t>Vendor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7589520" y="1261872"/>
            <a:ext cx="1097280" cy="292608"/>
          </a:xfrm>
          <a:prstGeom prst="rect">
            <a:avLst/>
          </a:prstGeom>
          <a:solidFill>
            <a:srgbClr val="FFFFFF">
              <a:alpha val="70000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7589520" y="1261872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0D2B1A"/>
                </a:solidFill>
              </a:rPr>
              <a:t>Infrastructure Backbone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6172200" y="1828800"/>
            <a:ext cx="201168" cy="201168"/>
          </a:xfrm>
          <a:prstGeom prst="line">
            <a:avLst/>
          </a:prstGeom>
          <a:solidFill>
            <a:srgbClr val="028090"/>
          </a:solidFill>
          <a:ln/>
        </p:spPr>
      </p:sp>
      <p:sp>
        <p:nvSpPr>
          <p:cNvPr id="40" name="Text 38"/>
          <p:cNvSpPr/>
          <p:nvPr/>
        </p:nvSpPr>
        <p:spPr>
          <a:xfrm>
            <a:off x="6446520" y="178308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Storage Management</a:t>
            </a:r>
            <a:endParaRPr lang="en-US" sz="950" dirty="0"/>
          </a:p>
        </p:txBody>
      </p:sp>
      <p:sp>
        <p:nvSpPr>
          <p:cNvPr id="41" name="Shape 39"/>
          <p:cNvSpPr/>
          <p:nvPr/>
        </p:nvSpPr>
        <p:spPr>
          <a:xfrm>
            <a:off x="6172200" y="2377440"/>
            <a:ext cx="201168" cy="201168"/>
          </a:xfrm>
          <a:prstGeom prst="line">
            <a:avLst/>
          </a:prstGeom>
          <a:solidFill>
            <a:srgbClr val="028090"/>
          </a:solidFill>
          <a:ln/>
        </p:spPr>
      </p:sp>
      <p:sp>
        <p:nvSpPr>
          <p:cNvPr id="42" name="Text 40"/>
          <p:cNvSpPr/>
          <p:nvPr/>
        </p:nvSpPr>
        <p:spPr>
          <a:xfrm>
            <a:off x="6446520" y="233172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Finance Linkage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320040" y="44805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1A5C38"/>
                </a:solidFill>
              </a:rPr>
              <a:t>Market Intelligence</a:t>
            </a:r>
            <a:endParaRPr lang="en-US" sz="850" dirty="0"/>
          </a:p>
          <a:p>
            <a:pPr marL="0" indent="0">
              <a:buNone/>
            </a:pPr>
            <a:r>
              <a:rPr lang="en-US" sz="850" i="1" dirty="0">
                <a:solidFill>
                  <a:srgbClr val="1A5C38"/>
                </a:solidFill>
              </a:rPr>
              <a:t>&amp; Control Layer</a:t>
            </a:r>
            <a:endParaRPr lang="en-US" sz="850" dirty="0"/>
          </a:p>
        </p:txBody>
      </p:sp>
      <p:sp>
        <p:nvSpPr>
          <p:cNvPr id="44" name="Text 42"/>
          <p:cNvSpPr/>
          <p:nvPr/>
        </p:nvSpPr>
        <p:spPr>
          <a:xfrm>
            <a:off x="3200400" y="44805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52B788"/>
                </a:solidFill>
              </a:rPr>
              <a:t>Execution &amp; Value</a:t>
            </a:r>
            <a:endParaRPr lang="en-US" sz="850" dirty="0"/>
          </a:p>
          <a:p>
            <a:pPr marL="0" indent="0">
              <a:buNone/>
            </a:pPr>
            <a:r>
              <a:rPr lang="en-US" sz="850" i="1" dirty="0">
                <a:solidFill>
                  <a:srgbClr val="52B788"/>
                </a:solidFill>
              </a:rPr>
              <a:t>Addition Layer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6080760" y="44805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028090"/>
                </a:solidFill>
              </a:rPr>
              <a:t>Asset &amp; Liquidity</a:t>
            </a:r>
            <a:endParaRPr lang="en-US" sz="850" dirty="0"/>
          </a:p>
          <a:p>
            <a:pPr marL="0" indent="0">
              <a:buNone/>
            </a:pPr>
            <a:r>
              <a:rPr lang="en-US" sz="850" i="1" dirty="0">
                <a:solidFill>
                  <a:srgbClr val="028090"/>
                </a:solidFill>
              </a:rPr>
              <a:t>Layer</a:t>
            </a:r>
            <a:endParaRPr lang="en-US" sz="850" dirty="0"/>
          </a:p>
        </p:txBody>
      </p:sp>
      <p:sp>
        <p:nvSpPr>
          <p:cNvPr id="46" name="Shape 44"/>
          <p:cNvSpPr/>
          <p:nvPr/>
        </p:nvSpPr>
        <p:spPr>
          <a:xfrm>
            <a:off x="0" y="4965192"/>
            <a:ext cx="9144000" cy="18288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47" name="Text 45"/>
          <p:cNvSpPr/>
          <p:nvPr/>
        </p:nvSpPr>
        <p:spPr>
          <a:xfrm>
            <a:off x="182880" y="4965192"/>
            <a:ext cx="8778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FFFFFF"/>
                </a:solidFill>
              </a:rPr>
              <a:t>Clearly defined SOP ensures operational efficiency, accountability, and scalable execution across clusters.</a:t>
            </a:r>
            <a:endParaRPr lang="en-US" sz="800" dirty="0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1F0D38BD-C285-48C9-A026-D098847146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B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1A5C38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91440"/>
            <a:ext cx="6858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 Growth — Cluster Expansion Model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20040" y="594360"/>
            <a:ext cx="7315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5E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Year-wise Farmer Onboarding &amp; Platform Scaling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8869680" y="0"/>
            <a:ext cx="274320" cy="100584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6" name="Shape 4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solidFill>
            <a:srgbClr val="F4A623"/>
          </a:solidFill>
          <a:ln/>
        </p:spPr>
      </p:sp>
      <p:sp>
        <p:nvSpPr>
          <p:cNvPr id="7" name="Text 5"/>
          <p:cNvSpPr/>
          <p:nvPr/>
        </p:nvSpPr>
        <p:spPr>
          <a:xfrm>
            <a:off x="8732520" y="48006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D2B1A"/>
                </a:solidFill>
              </a:rPr>
              <a:t>9</a:t>
            </a:r>
            <a:endParaRPr lang="en-US" sz="900" dirty="0"/>
          </a:p>
        </p:txBody>
      </p:sp>
      <p:graphicFrame>
        <p:nvGraphicFramePr>
          <p:cNvPr id="8" name="Chart 0"/>
          <p:cNvGraphicFramePr/>
          <p:nvPr/>
        </p:nvGraphicFramePr>
        <p:xfrm>
          <a:off x="274320" y="1097280"/>
          <a:ext cx="50292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0" y="1097280"/>
          <a:ext cx="3383280" cy="1463040"/>
        </p:xfrm>
        <a:graphic>
          <a:graphicData uri="http://schemas.openxmlformats.org/drawingml/2006/table">
            <a:tbl>
              <a:tblPr/>
              <a:tblGrid>
                <a:gridCol w="1097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Year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Farmers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Growth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5C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2,000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Base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2,400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+20%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Y3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2,760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+15%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3,174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+15%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5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Y5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3,650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1C3829"/>
                          </a:solidFill>
                        </a:rPr>
                        <a:t>+15%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4ED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Shape 6"/>
          <p:cNvSpPr/>
          <p:nvPr/>
        </p:nvSpPr>
        <p:spPr>
          <a:xfrm>
            <a:off x="320040" y="4069080"/>
            <a:ext cx="164592" cy="164592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1" name="Text 7"/>
          <p:cNvSpPr/>
          <p:nvPr/>
        </p:nvSpPr>
        <p:spPr>
          <a:xfrm>
            <a:off x="548640" y="40233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Cluster expansion drives growth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320040" y="4343400"/>
            <a:ext cx="164592" cy="164592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3" name="Text 9"/>
          <p:cNvSpPr/>
          <p:nvPr/>
        </p:nvSpPr>
        <p:spPr>
          <a:xfrm>
            <a:off x="548640" y="429768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Network effect increases participation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320040" y="4617720"/>
            <a:ext cx="164592" cy="164592"/>
          </a:xfrm>
          <a:prstGeom prst="line">
            <a:avLst/>
          </a:prstGeom>
          <a:solidFill>
            <a:srgbClr val="F4A623"/>
          </a:solidFill>
          <a:ln/>
        </p:spPr>
      </p:sp>
      <p:sp>
        <p:nvSpPr>
          <p:cNvPr id="15" name="Text 11"/>
          <p:cNvSpPr/>
          <p:nvPr/>
        </p:nvSpPr>
        <p:spPr>
          <a:xfrm>
            <a:off x="548640" y="457200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C3829"/>
                </a:solidFill>
              </a:rPr>
              <a:t>Strong base for transaction scaling</a:t>
            </a:r>
            <a:endParaRPr lang="en-US" sz="950" dirty="0"/>
          </a:p>
        </p:txBody>
      </p:sp>
      <p:sp>
        <p:nvSpPr>
          <p:cNvPr id="16" name="Text 12"/>
          <p:cNvSpPr/>
          <p:nvPr/>
        </p:nvSpPr>
        <p:spPr>
          <a:xfrm>
            <a:off x="5486400" y="2880360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B8F71"/>
                </a:solidFill>
              </a:rPr>
              <a:t>Year 1 → Base: 2,000</a:t>
            </a:r>
            <a:endParaRPr lang="en-US" sz="850" dirty="0"/>
          </a:p>
          <a:p>
            <a:pPr marL="0" indent="0">
              <a:buNone/>
            </a:pPr>
            <a:r>
              <a:rPr lang="en-US" sz="850" i="1" dirty="0">
                <a:solidFill>
                  <a:srgbClr val="6B8F71"/>
                </a:solidFill>
              </a:rPr>
              <a:t>Year 2 → +20% (Adoption Boost)</a:t>
            </a:r>
            <a:endParaRPr lang="en-US" sz="850" dirty="0"/>
          </a:p>
          <a:p>
            <a:pPr marL="0" indent="0">
              <a:buNone/>
            </a:pPr>
            <a:r>
              <a:rPr lang="en-US" sz="850" i="1" dirty="0">
                <a:solidFill>
                  <a:srgbClr val="6B8F71"/>
                </a:solidFill>
              </a:rPr>
              <a:t>Year 3–5 → +15% Annual Growth (Stable Expansion)</a:t>
            </a:r>
            <a:endParaRPr lang="en-US" sz="85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7C2983C-3F93-40FC-9697-3210EF1E3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5720" y="-68580"/>
            <a:ext cx="566922" cy="5669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2458</Words>
  <Application>Microsoft Office PowerPoint</Application>
  <PresentationFormat>On-screen Show (16:9)</PresentationFormat>
  <Paragraphs>865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SCPL Investor Pitch – ₹5 Cr PPP Agri Infrastructure</dc:title>
  <dc:subject>PptxGenJS Presentation</dc:subject>
  <dc:creator>PptxGenJS</dc:creator>
  <cp:lastModifiedBy>Share Croppers Pvt Ltd</cp:lastModifiedBy>
  <cp:revision>2</cp:revision>
  <dcterms:created xsi:type="dcterms:W3CDTF">2026-05-24T01:41:51Z</dcterms:created>
  <dcterms:modified xsi:type="dcterms:W3CDTF">2026-05-27T05:33:04Z</dcterms:modified>
</cp:coreProperties>
</file>